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2192000" cy="6858000"/>
  <p:notesSz cx="7010400" cy="9296400"/>
  <p:embeddedFontLst>
    <p:embeddedFont>
      <p:font typeface="Calibri" panose="020F0502020204030204" pitchFamily="34" charset="0"/>
      <p:regular r:id="rId35"/>
      <p:bold r:id="rId36"/>
      <p:italic r:id="rId37"/>
      <p:boldItalic r:id="rId38"/>
    </p:embeddedFont>
    <p:embeddedFont>
      <p:font typeface="PT Serif" panose="020A0603040505020204" pitchFamily="18" charset="0"/>
      <p:regular r:id="rId39"/>
      <p:bold r:id="rId40"/>
      <p:italic r:id="rId41"/>
      <p:boldItalic r:id="rId42"/>
    </p:embeddedFont>
    <p:embeddedFont>
      <p:font typeface="Source Sans Pro" panose="020B0503030403020204" pitchFamily="34" charset="0"/>
      <p:regular r:id="rId43"/>
      <p:bold r:id="rId44"/>
      <p:italic r:id="rId45"/>
      <p:boldItalic r:id="rId46"/>
    </p:embeddedFont>
    <p:embeddedFont>
      <p:font typeface="Source Sans Pro SemiBold" panose="020B0603030403020204" pitchFamily="3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7314">
          <p15:clr>
            <a:srgbClr val="9AA0A6"/>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1" roundtripDataSignature="AMtx7miFhCEF2scsRs8v3OrCEYwWdbl+V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FEE042-9D25-4EEC-A13E-1CECA00E1C7D}">
  <a:tblStyle styleId="{21FEE042-9D25-4EEC-A13E-1CECA00E1C7D}"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7E8"/>
          </a:solidFill>
        </a:fill>
      </a:tcStyle>
    </a:wholeTbl>
    <a:band1H>
      <a:tcTxStyle b="off" i="off"/>
      <a:tcStyle>
        <a:tcBdr/>
        <a:fill>
          <a:solidFill>
            <a:srgbClr val="CACCCF"/>
          </a:solidFill>
        </a:fill>
      </a:tcStyle>
    </a:band1H>
    <a:band2H>
      <a:tcTxStyle b="off" i="off"/>
      <a:tcStyle>
        <a:tcBdr/>
      </a:tcStyle>
    </a:band2H>
    <a:band1V>
      <a:tcTxStyle b="off" i="off"/>
      <a:tcStyle>
        <a:tcBdr/>
        <a:fill>
          <a:solidFill>
            <a:srgbClr val="CACCCF"/>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88787D15-86B7-4979-A24B-4D200254BBE8}"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954" y="108"/>
      </p:cViewPr>
      <p:guideLst>
        <p:guide orient="horz" pos="2160"/>
        <p:guide pos="3840"/>
        <p:guide pos="731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37840" cy="466434"/>
          </a:xfrm>
          <a:prstGeom prst="rect">
            <a:avLst/>
          </a:prstGeom>
          <a:noFill/>
          <a:ln>
            <a:noFill/>
          </a:ln>
        </p:spPr>
        <p:txBody>
          <a:bodyPr spcFirstLastPara="1" wrap="square" lIns="93150" tIns="46550" rIns="93150" bIns="4655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70938" y="0"/>
            <a:ext cx="3037840" cy="466434"/>
          </a:xfrm>
          <a:prstGeom prst="rect">
            <a:avLst/>
          </a:prstGeom>
          <a:noFill/>
          <a:ln>
            <a:noFill/>
          </a:ln>
        </p:spPr>
        <p:txBody>
          <a:bodyPr spcFirstLastPara="1" wrap="square" lIns="93150" tIns="46550" rIns="93150" bIns="4655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3037840" cy="466433"/>
          </a:xfrm>
          <a:prstGeom prst="rect">
            <a:avLst/>
          </a:prstGeom>
          <a:noFill/>
          <a:ln>
            <a:noFill/>
          </a:ln>
        </p:spPr>
        <p:txBody>
          <a:bodyPr spcFirstLastPara="1" wrap="square" lIns="93150" tIns="46550" rIns="93150" bIns="4655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177" name="Google Shape;177;p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8: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456" name="Google Shape;456;p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6: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464" name="Google Shape;464;p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1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12: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r>
              <a:rPr lang="en-US"/>
              <a:t>Shashank</a:t>
            </a:r>
            <a:endParaRPr/>
          </a:p>
        </p:txBody>
      </p:sp>
      <p:sp>
        <p:nvSpPr>
          <p:cNvPr id="562" name="Google Shape;562;p12: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12</a:t>
            </a:fld>
            <a:endParaRPr sz="1200">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13: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7" name="Google Shape;577;p13: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r>
              <a:rPr lang="en-US"/>
              <a:t>Thomas</a:t>
            </a:r>
            <a:endParaRPr/>
          </a:p>
        </p:txBody>
      </p:sp>
      <p:sp>
        <p:nvSpPr>
          <p:cNvPr id="578" name="Google Shape;578;p13: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13</a:t>
            </a:fld>
            <a:endParaRPr sz="1200">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p1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4" name="Google Shape;594;p15: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r>
              <a:rPr lang="en-US"/>
              <a:t>Munish</a:t>
            </a:r>
            <a:endParaRPr/>
          </a:p>
        </p:txBody>
      </p:sp>
      <p:sp>
        <p:nvSpPr>
          <p:cNvPr id="595" name="Google Shape;595;p15: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14</a:t>
            </a:fld>
            <a:endParaRPr sz="1200">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64: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07" name="Google Shape;607;p6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65: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20" name="Google Shape;620;p6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66: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29" name="Google Shape;629;p6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20: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37" name="Google Shape;637;p2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45: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46" name="Google Shape;646;p4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55: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183" name="Google Shape;183;p5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p56: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55" name="Google Shape;655;p5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21: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64" name="Google Shape;664;p2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p68: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72" name="Google Shape;672;p6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24: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89" name="Google Shape;689;p2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p28: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97" name="Google Shape;697;p2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12f1c5688cb_3_0:notes"/>
          <p:cNvSpPr txBox="1">
            <a:spLocks noGrp="1"/>
          </p:cNvSpPr>
          <p:nvPr>
            <p:ph type="body" idx="1"/>
          </p:nvPr>
        </p:nvSpPr>
        <p:spPr>
          <a:xfrm>
            <a:off x="701040" y="4473892"/>
            <a:ext cx="5608200" cy="3660600"/>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713" name="Google Shape;713;g12f1c5688cb_3_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p25: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726" name="Google Shape;726;p2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69: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738" name="Google Shape;738;p69: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p5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4" name="Google Shape;744;p57: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745" name="Google Shape;745;p57: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28</a:t>
            </a:fld>
            <a:endParaRPr sz="1200">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p5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9" name="Google Shape;759;p58: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760" name="Google Shape;760;p58: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29</a:t>
            </a:fld>
            <a:endParaRPr sz="1200">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3: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p3: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224" name="Google Shape;224;p3: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59: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4" name="Google Shape;774;p59: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775" name="Google Shape;775;p59: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30</a:t>
            </a:fld>
            <a:endParaRPr sz="1200">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60: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789" name="Google Shape;789;p6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p78: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798" name="Google Shape;798;p7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4: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252" name="Google Shape;252;p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9: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317" name="Google Shape;317;p9: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5: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333" name="Google Shape;333;p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0: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341" name="Google Shape;341;p1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7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p70: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424" name="Google Shape;424;p70: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8</a:t>
            </a:fld>
            <a:endParaRPr sz="1200">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0" name="Google Shape;440;p2: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441" name="Google Shape;441;p2: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9</a:t>
            </a:fld>
            <a:endParaRPr sz="1200">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4_Title Slide">
  <p:cSld name="14_Title Slide">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30"/>
          <p:cNvSpPr txBox="1">
            <a:spLocks noGrp="1"/>
          </p:cNvSpPr>
          <p:nvPr>
            <p:ph type="ctrTitle"/>
          </p:nvPr>
        </p:nvSpPr>
        <p:spPr>
          <a:xfrm>
            <a:off x="341868" y="1683430"/>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0"/>
          <p:cNvSpPr txBox="1">
            <a:spLocks noGrp="1"/>
          </p:cNvSpPr>
          <p:nvPr>
            <p:ph type="subTitle" idx="1"/>
          </p:nvPr>
        </p:nvSpPr>
        <p:spPr>
          <a:xfrm>
            <a:off x="341868" y="4099381"/>
            <a:ext cx="48524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30"/>
          <p:cNvSpPr txBox="1">
            <a:spLocks noGrp="1"/>
          </p:cNvSpPr>
          <p:nvPr>
            <p:ph type="dt" idx="10"/>
          </p:nvPr>
        </p:nvSpPr>
        <p:spPr>
          <a:xfrm>
            <a:off x="341868" y="447448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0"/>
          <p:cNvSpPr txBox="1">
            <a:spLocks noGrp="1"/>
          </p:cNvSpPr>
          <p:nvPr>
            <p:ph type="body" idx="2"/>
          </p:nvPr>
        </p:nvSpPr>
        <p:spPr>
          <a:xfrm>
            <a:off x="341868" y="1269031"/>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0" name="Google Shape;20;p30"/>
          <p:cNvPicPr preferRelativeResize="0"/>
          <p:nvPr/>
        </p:nvPicPr>
        <p:blipFill rotWithShape="1">
          <a:blip r:embed="rId3">
            <a:alphaModFix/>
          </a:blip>
          <a:srcRect/>
          <a:stretch/>
        </p:blipFill>
        <p:spPr>
          <a:xfrm>
            <a:off x="10313774" y="6051214"/>
            <a:ext cx="1623008" cy="486903"/>
          </a:xfrm>
          <a:prstGeom prst="rect">
            <a:avLst/>
          </a:prstGeom>
          <a:noFill/>
          <a:ln>
            <a:noFill/>
          </a:ln>
        </p:spPr>
      </p:pic>
      <p:pic>
        <p:nvPicPr>
          <p:cNvPr id="21" name="Google Shape;21;p30"/>
          <p:cNvPicPr preferRelativeResize="0"/>
          <p:nvPr/>
        </p:nvPicPr>
        <p:blipFill rotWithShape="1">
          <a:blip r:embed="rId4">
            <a:alphaModFix/>
          </a:blip>
          <a:srcRect/>
          <a:stretch/>
        </p:blipFill>
        <p:spPr>
          <a:xfrm>
            <a:off x="10297298" y="6051214"/>
            <a:ext cx="1623008" cy="486903"/>
          </a:xfrm>
          <a:prstGeom prst="rect">
            <a:avLst/>
          </a:prstGeom>
          <a:noFill/>
          <a:ln>
            <a:noFill/>
          </a:ln>
        </p:spPr>
      </p:pic>
      <p:pic>
        <p:nvPicPr>
          <p:cNvPr id="22" name="Google Shape;22;p30"/>
          <p:cNvPicPr preferRelativeResize="0"/>
          <p:nvPr/>
        </p:nvPicPr>
        <p:blipFill rotWithShape="1">
          <a:blip r:embed="rId5">
            <a:alphaModFix/>
          </a:blip>
          <a:srcRect/>
          <a:stretch/>
        </p:blipFill>
        <p:spPr>
          <a:xfrm>
            <a:off x="424248" y="5988105"/>
            <a:ext cx="2604948" cy="580008"/>
          </a:xfrm>
          <a:prstGeom prst="rect">
            <a:avLst/>
          </a:prstGeom>
          <a:noFill/>
          <a:ln>
            <a:noFill/>
          </a:ln>
        </p:spPr>
      </p:pic>
      <p:cxnSp>
        <p:nvCxnSpPr>
          <p:cNvPr id="23" name="Google Shape;23;p30"/>
          <p:cNvCxnSpPr/>
          <p:nvPr/>
        </p:nvCxnSpPr>
        <p:spPr>
          <a:xfrm>
            <a:off x="419100" y="5548640"/>
            <a:ext cx="11353800" cy="0"/>
          </a:xfrm>
          <a:prstGeom prst="straightConnector1">
            <a:avLst/>
          </a:prstGeom>
          <a:noFill/>
          <a:ln w="19050" cap="flat" cmpd="sng">
            <a:solidFill>
              <a:schemeClr val="lt1"/>
            </a:solidFill>
            <a:prstDash val="solid"/>
            <a:miter lim="800000"/>
            <a:headEnd type="none" w="sm" len="sm"/>
            <a:tailEnd type="none" w="sm" len="sm"/>
          </a:ln>
        </p:spPr>
      </p:cxn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0"/>
        <p:cNvGrpSpPr/>
        <p:nvPr/>
      </p:nvGrpSpPr>
      <p:grpSpPr>
        <a:xfrm>
          <a:off x="0" y="0"/>
          <a:ext cx="0" cy="0"/>
          <a:chOff x="0" y="0"/>
          <a:chExt cx="0" cy="0"/>
        </a:xfrm>
      </p:grpSpPr>
      <p:sp>
        <p:nvSpPr>
          <p:cNvPr id="71" name="Google Shape;71;p51"/>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51"/>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51"/>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6_Title Slide">
  <p:cSld name="6_Title Slide">
    <p:bg>
      <p:bgPr>
        <a:solidFill>
          <a:schemeClr val="accent1"/>
        </a:solidFill>
        <a:effectLst/>
      </p:bgPr>
    </p:bg>
    <p:spTree>
      <p:nvGrpSpPr>
        <p:cNvPr id="1" name="Shape 74"/>
        <p:cNvGrpSpPr/>
        <p:nvPr/>
      </p:nvGrpSpPr>
      <p:grpSpPr>
        <a:xfrm>
          <a:off x="0" y="0"/>
          <a:ext cx="0" cy="0"/>
          <a:chOff x="0" y="0"/>
          <a:chExt cx="0" cy="0"/>
        </a:xfrm>
      </p:grpSpPr>
      <p:sp>
        <p:nvSpPr>
          <p:cNvPr id="75" name="Google Shape;75;p38"/>
          <p:cNvSpPr/>
          <p:nvPr/>
        </p:nvSpPr>
        <p:spPr>
          <a:xfrm rot="10800000" flipH="1">
            <a:off x="0" y="5735636"/>
            <a:ext cx="12192000" cy="112236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6" name="Google Shape;76;p38"/>
          <p:cNvSpPr txBox="1">
            <a:spLocks noGrp="1"/>
          </p:cNvSpPr>
          <p:nvPr>
            <p:ph type="ctrTitle"/>
          </p:nvPr>
        </p:nvSpPr>
        <p:spPr>
          <a:xfrm>
            <a:off x="325391" y="1908431"/>
            <a:ext cx="7830960" cy="1813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6000"/>
              <a:buFont typeface="PT Serif"/>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7" name="Google Shape;77;p38"/>
          <p:cNvPicPr preferRelativeResize="0"/>
          <p:nvPr/>
        </p:nvPicPr>
        <p:blipFill rotWithShape="1">
          <a:blip r:embed="rId2">
            <a:alphaModFix/>
          </a:blip>
          <a:srcRect/>
          <a:stretch/>
        </p:blipFill>
        <p:spPr>
          <a:xfrm>
            <a:off x="432486" y="6122767"/>
            <a:ext cx="1873603" cy="415350"/>
          </a:xfrm>
          <a:prstGeom prst="rect">
            <a:avLst/>
          </a:prstGeom>
          <a:noFill/>
          <a:ln>
            <a:noFill/>
          </a:ln>
        </p:spPr>
      </p:pic>
      <p:pic>
        <p:nvPicPr>
          <p:cNvPr id="78" name="Google Shape;78;p38"/>
          <p:cNvPicPr preferRelativeResize="0"/>
          <p:nvPr/>
        </p:nvPicPr>
        <p:blipFill rotWithShape="1">
          <a:blip r:embed="rId3">
            <a:alphaModFix/>
          </a:blip>
          <a:srcRect/>
          <a:stretch/>
        </p:blipFill>
        <p:spPr>
          <a:xfrm>
            <a:off x="10520173" y="6114529"/>
            <a:ext cx="1400131" cy="420040"/>
          </a:xfrm>
          <a:prstGeom prst="rect">
            <a:avLst/>
          </a:prstGeom>
          <a:noFill/>
          <a:ln>
            <a:noFill/>
          </a:ln>
        </p:spPr>
      </p:pic>
      <p:sp>
        <p:nvSpPr>
          <p:cNvPr id="79" name="Google Shape;79;p38"/>
          <p:cNvSpPr txBox="1">
            <a:spLocks noGrp="1"/>
          </p:cNvSpPr>
          <p:nvPr>
            <p:ph type="body" idx="1"/>
          </p:nvPr>
        </p:nvSpPr>
        <p:spPr>
          <a:xfrm>
            <a:off x="341868" y="1493948"/>
            <a:ext cx="7814483"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38"/>
          <p:cNvSpPr txBox="1">
            <a:spLocks noGrp="1"/>
          </p:cNvSpPr>
          <p:nvPr>
            <p:ph type="subTitle" idx="2"/>
          </p:nvPr>
        </p:nvSpPr>
        <p:spPr>
          <a:xfrm>
            <a:off x="341868" y="3993405"/>
            <a:ext cx="52080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1" name="Google Shape;81;p38"/>
          <p:cNvSpPr txBox="1">
            <a:spLocks noGrp="1"/>
          </p:cNvSpPr>
          <p:nvPr>
            <p:ph type="dt" idx="10"/>
          </p:nvPr>
        </p:nvSpPr>
        <p:spPr>
          <a:xfrm>
            <a:off x="341868" y="4368504"/>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D7D9D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82"/>
        <p:cNvGrpSpPr/>
        <p:nvPr/>
      </p:nvGrpSpPr>
      <p:grpSpPr>
        <a:xfrm>
          <a:off x="0" y="0"/>
          <a:ext cx="0" cy="0"/>
          <a:chOff x="0" y="0"/>
          <a:chExt cx="0" cy="0"/>
        </a:xfrm>
      </p:grpSpPr>
      <p:sp>
        <p:nvSpPr>
          <p:cNvPr id="83" name="Google Shape;83;p39"/>
          <p:cNvSpPr/>
          <p:nvPr/>
        </p:nvSpPr>
        <p:spPr>
          <a:xfrm>
            <a:off x="0" y="0"/>
            <a:ext cx="12200239" cy="6858000"/>
          </a:xfrm>
          <a:prstGeom prst="rect">
            <a:avLst/>
          </a:prstGeom>
          <a:solidFill>
            <a:srgbClr val="A9D4FE">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4" name="Google Shape;84;p39"/>
          <p:cNvSpPr/>
          <p:nvPr/>
        </p:nvSpPr>
        <p:spPr>
          <a:xfrm>
            <a:off x="-8239" y="5725297"/>
            <a:ext cx="12200239" cy="113270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5" name="Google Shape;85;p39"/>
          <p:cNvSpPr txBox="1">
            <a:spLocks noGrp="1"/>
          </p:cNvSpPr>
          <p:nvPr>
            <p:ph type="ctrTitle"/>
          </p:nvPr>
        </p:nvSpPr>
        <p:spPr>
          <a:xfrm>
            <a:off x="341868" y="1770694"/>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39"/>
          <p:cNvSpPr txBox="1">
            <a:spLocks noGrp="1"/>
          </p:cNvSpPr>
          <p:nvPr>
            <p:ph type="body" idx="1"/>
          </p:nvPr>
        </p:nvSpPr>
        <p:spPr>
          <a:xfrm>
            <a:off x="341868" y="1356295"/>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87" name="Google Shape;87;p39"/>
          <p:cNvPicPr preferRelativeResize="0"/>
          <p:nvPr/>
        </p:nvPicPr>
        <p:blipFill rotWithShape="1">
          <a:blip r:embed="rId2">
            <a:alphaModFix/>
          </a:blip>
          <a:srcRect/>
          <a:stretch/>
        </p:blipFill>
        <p:spPr>
          <a:xfrm>
            <a:off x="10552670" y="6124872"/>
            <a:ext cx="1384113" cy="415234"/>
          </a:xfrm>
          <a:prstGeom prst="rect">
            <a:avLst/>
          </a:prstGeom>
          <a:noFill/>
          <a:ln>
            <a:noFill/>
          </a:ln>
        </p:spPr>
      </p:pic>
      <p:grpSp>
        <p:nvGrpSpPr>
          <p:cNvPr id="88" name="Google Shape;88;p39"/>
          <p:cNvGrpSpPr/>
          <p:nvPr/>
        </p:nvGrpSpPr>
        <p:grpSpPr>
          <a:xfrm>
            <a:off x="432486" y="6116925"/>
            <a:ext cx="1873603" cy="415350"/>
            <a:chOff x="432486" y="6131005"/>
            <a:chExt cx="1873603" cy="415350"/>
          </a:xfrm>
        </p:grpSpPr>
        <p:pic>
          <p:nvPicPr>
            <p:cNvPr id="89" name="Google Shape;89;p39"/>
            <p:cNvPicPr preferRelativeResize="0"/>
            <p:nvPr/>
          </p:nvPicPr>
          <p:blipFill rotWithShape="1">
            <a:blip r:embed="rId3">
              <a:alphaModFix/>
            </a:blip>
            <a:srcRect/>
            <a:stretch/>
          </p:blipFill>
          <p:spPr>
            <a:xfrm>
              <a:off x="432486" y="6131005"/>
              <a:ext cx="1873603" cy="415350"/>
            </a:xfrm>
            <a:prstGeom prst="rect">
              <a:avLst/>
            </a:prstGeom>
            <a:noFill/>
            <a:ln>
              <a:noFill/>
            </a:ln>
          </p:spPr>
        </p:pic>
        <p:pic>
          <p:nvPicPr>
            <p:cNvPr id="90" name="Google Shape;90;p39"/>
            <p:cNvPicPr preferRelativeResize="0"/>
            <p:nvPr/>
          </p:nvPicPr>
          <p:blipFill rotWithShape="1">
            <a:blip r:embed="rId4">
              <a:alphaModFix/>
            </a:blip>
            <a:srcRect l="25279" r="50096"/>
            <a:stretch/>
          </p:blipFill>
          <p:spPr>
            <a:xfrm>
              <a:off x="906162" y="6131005"/>
              <a:ext cx="461320" cy="415350"/>
            </a:xfrm>
            <a:prstGeom prst="rect">
              <a:avLst/>
            </a:prstGeom>
            <a:noFill/>
            <a:ln>
              <a:noFill/>
            </a:ln>
          </p:spPr>
        </p:pic>
      </p:grpSp>
      <p:sp>
        <p:nvSpPr>
          <p:cNvPr id="91" name="Google Shape;91;p39"/>
          <p:cNvSpPr txBox="1">
            <a:spLocks noGrp="1"/>
          </p:cNvSpPr>
          <p:nvPr>
            <p:ph type="dt" idx="10"/>
          </p:nvPr>
        </p:nvSpPr>
        <p:spPr>
          <a:xfrm>
            <a:off x="341868" y="4368504"/>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39"/>
          <p:cNvSpPr txBox="1">
            <a:spLocks noGrp="1"/>
          </p:cNvSpPr>
          <p:nvPr>
            <p:ph type="subTitle" idx="2"/>
          </p:nvPr>
        </p:nvSpPr>
        <p:spPr>
          <a:xfrm>
            <a:off x="341868" y="3993405"/>
            <a:ext cx="52080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0_Title Slide">
  <p:cSld name="10_Title Slide">
    <p:bg>
      <p:bgPr>
        <a:blipFill>
          <a:blip r:embed="rId2">
            <a:alphaModFix/>
          </a:blip>
          <a:stretch>
            <a:fillRect/>
          </a:stretch>
        </a:blipFill>
        <a:effectLst/>
      </p:bgPr>
    </p:bg>
    <p:spTree>
      <p:nvGrpSpPr>
        <p:cNvPr id="1" name="Shape 93"/>
        <p:cNvGrpSpPr/>
        <p:nvPr/>
      </p:nvGrpSpPr>
      <p:grpSpPr>
        <a:xfrm>
          <a:off x="0" y="0"/>
          <a:ext cx="0" cy="0"/>
          <a:chOff x="0" y="0"/>
          <a:chExt cx="0" cy="0"/>
        </a:xfrm>
      </p:grpSpPr>
      <p:sp>
        <p:nvSpPr>
          <p:cNvPr id="94" name="Google Shape;94;p40"/>
          <p:cNvSpPr/>
          <p:nvPr/>
        </p:nvSpPr>
        <p:spPr>
          <a:xfrm rot="10800000" flipH="1">
            <a:off x="0" y="5735636"/>
            <a:ext cx="12192000" cy="112236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5" name="Google Shape;95;p40"/>
          <p:cNvSpPr txBox="1">
            <a:spLocks noGrp="1"/>
          </p:cNvSpPr>
          <p:nvPr>
            <p:ph type="ctrTitle"/>
          </p:nvPr>
        </p:nvSpPr>
        <p:spPr>
          <a:xfrm>
            <a:off x="325391" y="1908431"/>
            <a:ext cx="7830960" cy="1813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6000"/>
              <a:buFont typeface="PT Serif"/>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96" name="Google Shape;96;p40"/>
          <p:cNvPicPr preferRelativeResize="0"/>
          <p:nvPr/>
        </p:nvPicPr>
        <p:blipFill rotWithShape="1">
          <a:blip r:embed="rId3">
            <a:alphaModFix/>
          </a:blip>
          <a:srcRect/>
          <a:stretch/>
        </p:blipFill>
        <p:spPr>
          <a:xfrm>
            <a:off x="432486" y="6122767"/>
            <a:ext cx="1873603" cy="415350"/>
          </a:xfrm>
          <a:prstGeom prst="rect">
            <a:avLst/>
          </a:prstGeom>
          <a:noFill/>
          <a:ln>
            <a:noFill/>
          </a:ln>
        </p:spPr>
      </p:pic>
      <p:pic>
        <p:nvPicPr>
          <p:cNvPr id="97" name="Google Shape;97;p40"/>
          <p:cNvPicPr preferRelativeResize="0"/>
          <p:nvPr/>
        </p:nvPicPr>
        <p:blipFill rotWithShape="1">
          <a:blip r:embed="rId4">
            <a:alphaModFix/>
          </a:blip>
          <a:srcRect/>
          <a:stretch/>
        </p:blipFill>
        <p:spPr>
          <a:xfrm>
            <a:off x="10520173" y="6114529"/>
            <a:ext cx="1400131" cy="420040"/>
          </a:xfrm>
          <a:prstGeom prst="rect">
            <a:avLst/>
          </a:prstGeom>
          <a:noFill/>
          <a:ln>
            <a:noFill/>
          </a:ln>
        </p:spPr>
      </p:pic>
      <p:sp>
        <p:nvSpPr>
          <p:cNvPr id="98" name="Google Shape;98;p40"/>
          <p:cNvSpPr txBox="1">
            <a:spLocks noGrp="1"/>
          </p:cNvSpPr>
          <p:nvPr>
            <p:ph type="body" idx="1"/>
          </p:nvPr>
        </p:nvSpPr>
        <p:spPr>
          <a:xfrm>
            <a:off x="341868" y="1493948"/>
            <a:ext cx="7814483"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 name="Google Shape;99;p40"/>
          <p:cNvSpPr txBox="1">
            <a:spLocks noGrp="1"/>
          </p:cNvSpPr>
          <p:nvPr>
            <p:ph type="subTitle" idx="2"/>
          </p:nvPr>
        </p:nvSpPr>
        <p:spPr>
          <a:xfrm>
            <a:off x="341868" y="3993405"/>
            <a:ext cx="52080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00" name="Google Shape;100;p40"/>
          <p:cNvSpPr txBox="1">
            <a:spLocks noGrp="1"/>
          </p:cNvSpPr>
          <p:nvPr>
            <p:ph type="dt" idx="10"/>
          </p:nvPr>
        </p:nvSpPr>
        <p:spPr>
          <a:xfrm>
            <a:off x="341868" y="4368504"/>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D7D9D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101"/>
        <p:cNvGrpSpPr/>
        <p:nvPr/>
      </p:nvGrpSpPr>
      <p:grpSpPr>
        <a:xfrm>
          <a:off x="0" y="0"/>
          <a:ext cx="0" cy="0"/>
          <a:chOff x="0" y="0"/>
          <a:chExt cx="0" cy="0"/>
        </a:xfrm>
      </p:grpSpPr>
      <p:pic>
        <p:nvPicPr>
          <p:cNvPr id="102" name="Google Shape;102;p41"/>
          <p:cNvPicPr preferRelativeResize="0"/>
          <p:nvPr/>
        </p:nvPicPr>
        <p:blipFill rotWithShape="1">
          <a:blip r:embed="rId2">
            <a:alphaModFix/>
          </a:blip>
          <a:srcRect l="-1" r="14401" b="14400"/>
          <a:stretch/>
        </p:blipFill>
        <p:spPr>
          <a:xfrm>
            <a:off x="0" y="0"/>
            <a:ext cx="12192000" cy="6858000"/>
          </a:xfrm>
          <a:prstGeom prst="rect">
            <a:avLst/>
          </a:prstGeom>
          <a:noFill/>
          <a:ln>
            <a:noFill/>
          </a:ln>
        </p:spPr>
      </p:pic>
      <p:sp>
        <p:nvSpPr>
          <p:cNvPr id="103" name="Google Shape;103;p41"/>
          <p:cNvSpPr/>
          <p:nvPr/>
        </p:nvSpPr>
        <p:spPr>
          <a:xfrm>
            <a:off x="0" y="0"/>
            <a:ext cx="12192000" cy="6858000"/>
          </a:xfrm>
          <a:prstGeom prst="rect">
            <a:avLst/>
          </a:prstGeom>
          <a:solidFill>
            <a:srgbClr val="A9D4FE">
              <a:alpha val="6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 name="Google Shape;104;p41"/>
          <p:cNvSpPr txBox="1">
            <a:spLocks noGrp="1"/>
          </p:cNvSpPr>
          <p:nvPr>
            <p:ph type="ctrTitle"/>
          </p:nvPr>
        </p:nvSpPr>
        <p:spPr>
          <a:xfrm>
            <a:off x="341868" y="1683430"/>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41"/>
          <p:cNvSpPr txBox="1">
            <a:spLocks noGrp="1"/>
          </p:cNvSpPr>
          <p:nvPr>
            <p:ph type="body" idx="1"/>
          </p:nvPr>
        </p:nvSpPr>
        <p:spPr>
          <a:xfrm>
            <a:off x="341868" y="1269031"/>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06" name="Google Shape;106;p41"/>
          <p:cNvPicPr preferRelativeResize="0"/>
          <p:nvPr/>
        </p:nvPicPr>
        <p:blipFill rotWithShape="1">
          <a:blip r:embed="rId3">
            <a:alphaModFix/>
          </a:blip>
          <a:srcRect/>
          <a:stretch/>
        </p:blipFill>
        <p:spPr>
          <a:xfrm>
            <a:off x="432486" y="5931243"/>
            <a:ext cx="2737549" cy="606874"/>
          </a:xfrm>
          <a:prstGeom prst="rect">
            <a:avLst/>
          </a:prstGeom>
          <a:noFill/>
          <a:ln>
            <a:noFill/>
          </a:ln>
        </p:spPr>
      </p:pic>
      <p:pic>
        <p:nvPicPr>
          <p:cNvPr id="107" name="Google Shape;107;p41"/>
          <p:cNvPicPr preferRelativeResize="0"/>
          <p:nvPr/>
        </p:nvPicPr>
        <p:blipFill rotWithShape="1">
          <a:blip r:embed="rId4">
            <a:alphaModFix/>
          </a:blip>
          <a:srcRect/>
          <a:stretch/>
        </p:blipFill>
        <p:spPr>
          <a:xfrm>
            <a:off x="10313774" y="6051214"/>
            <a:ext cx="1623008" cy="486903"/>
          </a:xfrm>
          <a:prstGeom prst="rect">
            <a:avLst/>
          </a:prstGeom>
          <a:noFill/>
          <a:ln>
            <a:noFill/>
          </a:ln>
        </p:spPr>
      </p:pic>
      <p:cxnSp>
        <p:nvCxnSpPr>
          <p:cNvPr id="108" name="Google Shape;108;p41"/>
          <p:cNvCxnSpPr/>
          <p:nvPr/>
        </p:nvCxnSpPr>
        <p:spPr>
          <a:xfrm>
            <a:off x="419100" y="5548640"/>
            <a:ext cx="11353800" cy="0"/>
          </a:xfrm>
          <a:prstGeom prst="straightConnector1">
            <a:avLst/>
          </a:prstGeom>
          <a:noFill/>
          <a:ln w="19050" cap="flat" cmpd="sng">
            <a:solidFill>
              <a:schemeClr val="dk1"/>
            </a:solidFill>
            <a:prstDash val="solid"/>
            <a:miter lim="800000"/>
            <a:headEnd type="none" w="sm" len="sm"/>
            <a:tailEnd type="none" w="sm" len="sm"/>
          </a:ln>
        </p:spPr>
      </p:cxnSp>
      <p:sp>
        <p:nvSpPr>
          <p:cNvPr id="109" name="Google Shape;109;p41"/>
          <p:cNvSpPr txBox="1">
            <a:spLocks noGrp="1"/>
          </p:cNvSpPr>
          <p:nvPr>
            <p:ph type="subTitle" idx="2"/>
          </p:nvPr>
        </p:nvSpPr>
        <p:spPr>
          <a:xfrm>
            <a:off x="341868" y="4099381"/>
            <a:ext cx="48524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0" name="Google Shape;110;p41"/>
          <p:cNvSpPr txBox="1">
            <a:spLocks noGrp="1"/>
          </p:cNvSpPr>
          <p:nvPr>
            <p:ph type="dt" idx="10"/>
          </p:nvPr>
        </p:nvSpPr>
        <p:spPr>
          <a:xfrm>
            <a:off x="341868" y="447448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11"/>
        <p:cNvGrpSpPr/>
        <p:nvPr/>
      </p:nvGrpSpPr>
      <p:grpSpPr>
        <a:xfrm>
          <a:off x="0" y="0"/>
          <a:ext cx="0" cy="0"/>
          <a:chOff x="0" y="0"/>
          <a:chExt cx="0" cy="0"/>
        </a:xfrm>
      </p:grpSpPr>
      <p:grpSp>
        <p:nvGrpSpPr>
          <p:cNvPr id="112" name="Google Shape;112;p42"/>
          <p:cNvGrpSpPr/>
          <p:nvPr/>
        </p:nvGrpSpPr>
        <p:grpSpPr>
          <a:xfrm>
            <a:off x="0" y="0"/>
            <a:ext cx="12192001" cy="6858000"/>
            <a:chOff x="0" y="0"/>
            <a:chExt cx="12192001" cy="6858000"/>
          </a:xfrm>
        </p:grpSpPr>
        <p:pic>
          <p:nvPicPr>
            <p:cNvPr id="113" name="Google Shape;113;p42" descr="Background pattern&#10;&#10;Description automatically generated"/>
            <p:cNvPicPr preferRelativeResize="0"/>
            <p:nvPr/>
          </p:nvPicPr>
          <p:blipFill rotWithShape="1">
            <a:blip r:embed="rId2">
              <a:alphaModFix/>
            </a:blip>
            <a:srcRect t="515" r="4391" b="63627"/>
            <a:stretch/>
          </p:blipFill>
          <p:spPr>
            <a:xfrm>
              <a:off x="1" y="0"/>
              <a:ext cx="12192000" cy="6858000"/>
            </a:xfrm>
            <a:prstGeom prst="rect">
              <a:avLst/>
            </a:prstGeom>
            <a:noFill/>
            <a:ln>
              <a:noFill/>
            </a:ln>
          </p:spPr>
        </p:pic>
        <p:sp>
          <p:nvSpPr>
            <p:cNvPr id="114" name="Google Shape;114;p42"/>
            <p:cNvSpPr/>
            <p:nvPr/>
          </p:nvSpPr>
          <p:spPr>
            <a:xfrm>
              <a:off x="0" y="0"/>
              <a:ext cx="12192000" cy="6858000"/>
            </a:xfrm>
            <a:prstGeom prst="rect">
              <a:avLst/>
            </a:prstGeom>
            <a:solidFill>
              <a:srgbClr val="A9D4FE">
                <a:alpha val="5098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115" name="Google Shape;115;p42"/>
          <p:cNvPicPr preferRelativeResize="0"/>
          <p:nvPr/>
        </p:nvPicPr>
        <p:blipFill rotWithShape="1">
          <a:blip r:embed="rId3">
            <a:alphaModFix/>
          </a:blip>
          <a:srcRect/>
          <a:stretch/>
        </p:blipFill>
        <p:spPr>
          <a:xfrm>
            <a:off x="432486" y="5931243"/>
            <a:ext cx="2737549" cy="606874"/>
          </a:xfrm>
          <a:prstGeom prst="rect">
            <a:avLst/>
          </a:prstGeom>
          <a:noFill/>
          <a:ln>
            <a:noFill/>
          </a:ln>
        </p:spPr>
      </p:pic>
      <p:sp>
        <p:nvSpPr>
          <p:cNvPr id="116" name="Google Shape;116;p42"/>
          <p:cNvSpPr txBox="1">
            <a:spLocks noGrp="1"/>
          </p:cNvSpPr>
          <p:nvPr>
            <p:ph type="ctrTitle"/>
          </p:nvPr>
        </p:nvSpPr>
        <p:spPr>
          <a:xfrm>
            <a:off x="341868" y="1683430"/>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42"/>
          <p:cNvSpPr txBox="1">
            <a:spLocks noGrp="1"/>
          </p:cNvSpPr>
          <p:nvPr>
            <p:ph type="body" idx="1"/>
          </p:nvPr>
        </p:nvSpPr>
        <p:spPr>
          <a:xfrm>
            <a:off x="341868" y="1269031"/>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18" name="Google Shape;118;p42"/>
          <p:cNvPicPr preferRelativeResize="0"/>
          <p:nvPr/>
        </p:nvPicPr>
        <p:blipFill rotWithShape="1">
          <a:blip r:embed="rId4">
            <a:alphaModFix/>
          </a:blip>
          <a:srcRect/>
          <a:stretch/>
        </p:blipFill>
        <p:spPr>
          <a:xfrm>
            <a:off x="10313774" y="6051214"/>
            <a:ext cx="1623008" cy="486903"/>
          </a:xfrm>
          <a:prstGeom prst="rect">
            <a:avLst/>
          </a:prstGeom>
          <a:noFill/>
          <a:ln>
            <a:noFill/>
          </a:ln>
        </p:spPr>
      </p:pic>
      <p:sp>
        <p:nvSpPr>
          <p:cNvPr id="119" name="Google Shape;119;p42"/>
          <p:cNvSpPr txBox="1">
            <a:spLocks noGrp="1"/>
          </p:cNvSpPr>
          <p:nvPr>
            <p:ph type="subTitle" idx="2"/>
          </p:nvPr>
        </p:nvSpPr>
        <p:spPr>
          <a:xfrm>
            <a:off x="341868" y="4099381"/>
            <a:ext cx="48524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20" name="Google Shape;120;p42"/>
          <p:cNvSpPr txBox="1">
            <a:spLocks noGrp="1"/>
          </p:cNvSpPr>
          <p:nvPr>
            <p:ph type="dt" idx="10"/>
          </p:nvPr>
        </p:nvSpPr>
        <p:spPr>
          <a:xfrm>
            <a:off x="341868" y="447448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21" name="Google Shape;121;p42"/>
          <p:cNvCxnSpPr/>
          <p:nvPr/>
        </p:nvCxnSpPr>
        <p:spPr>
          <a:xfrm>
            <a:off x="419100" y="5548640"/>
            <a:ext cx="11353800" cy="0"/>
          </a:xfrm>
          <a:prstGeom prst="straightConnector1">
            <a:avLst/>
          </a:prstGeom>
          <a:noFill/>
          <a:ln w="19050" cap="flat" cmpd="sng">
            <a:solidFill>
              <a:schemeClr val="dk1"/>
            </a:solidFill>
            <a:prstDash val="solid"/>
            <a:miter lim="800000"/>
            <a:headEnd type="none" w="sm" len="sm"/>
            <a:tailEnd type="none" w="sm" len="sm"/>
          </a:ln>
        </p:spPr>
      </p:cxn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9_Title Slide">
  <p:cSld name="9_Title Slide">
    <p:bg>
      <p:bgPr>
        <a:solidFill>
          <a:srgbClr val="C6F6FF"/>
        </a:solidFill>
        <a:effectLst/>
      </p:bgPr>
    </p:bg>
    <p:spTree>
      <p:nvGrpSpPr>
        <p:cNvPr id="1" name="Shape 122"/>
        <p:cNvGrpSpPr/>
        <p:nvPr/>
      </p:nvGrpSpPr>
      <p:grpSpPr>
        <a:xfrm>
          <a:off x="0" y="0"/>
          <a:ext cx="0" cy="0"/>
          <a:chOff x="0" y="0"/>
          <a:chExt cx="0" cy="0"/>
        </a:xfrm>
      </p:grpSpPr>
      <p:sp>
        <p:nvSpPr>
          <p:cNvPr id="123" name="Google Shape;123;p43"/>
          <p:cNvSpPr txBox="1">
            <a:spLocks noGrp="1"/>
          </p:cNvSpPr>
          <p:nvPr>
            <p:ph type="ctrTitle"/>
          </p:nvPr>
        </p:nvSpPr>
        <p:spPr>
          <a:xfrm>
            <a:off x="341868" y="2612711"/>
            <a:ext cx="9411732"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43"/>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5" name="Google Shape;125;p43"/>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43"/>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5_Title Slide">
  <p:cSld name="5_Title Slide">
    <p:bg>
      <p:bgPr>
        <a:solidFill>
          <a:srgbClr val="014479"/>
        </a:solidFill>
        <a:effectLst/>
      </p:bgPr>
    </p:bg>
    <p:spTree>
      <p:nvGrpSpPr>
        <p:cNvPr id="1" name="Shape 127"/>
        <p:cNvGrpSpPr/>
        <p:nvPr/>
      </p:nvGrpSpPr>
      <p:grpSpPr>
        <a:xfrm>
          <a:off x="0" y="0"/>
          <a:ext cx="0" cy="0"/>
          <a:chOff x="0" y="0"/>
          <a:chExt cx="0" cy="0"/>
        </a:xfrm>
      </p:grpSpPr>
      <p:sp>
        <p:nvSpPr>
          <p:cNvPr id="128" name="Google Shape;128;p44"/>
          <p:cNvSpPr txBox="1">
            <a:spLocks noGrp="1"/>
          </p:cNvSpPr>
          <p:nvPr>
            <p:ph type="ctrTitle"/>
          </p:nvPr>
        </p:nvSpPr>
        <p:spPr>
          <a:xfrm>
            <a:off x="341868" y="2612711"/>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44"/>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44"/>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E8E8E8"/>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44"/>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2_Title Slide">
  <p:cSld name="12_Title Slide">
    <p:bg>
      <p:bgPr>
        <a:solidFill>
          <a:srgbClr val="BFE4FF"/>
        </a:solidFill>
        <a:effectLst/>
      </p:bgPr>
    </p:bg>
    <p:spTree>
      <p:nvGrpSpPr>
        <p:cNvPr id="1" name="Shape 132"/>
        <p:cNvGrpSpPr/>
        <p:nvPr/>
      </p:nvGrpSpPr>
      <p:grpSpPr>
        <a:xfrm>
          <a:off x="0" y="0"/>
          <a:ext cx="0" cy="0"/>
          <a:chOff x="0" y="0"/>
          <a:chExt cx="0" cy="0"/>
        </a:xfrm>
      </p:grpSpPr>
      <p:sp>
        <p:nvSpPr>
          <p:cNvPr id="133" name="Google Shape;133;p46"/>
          <p:cNvSpPr txBox="1">
            <a:spLocks noGrp="1"/>
          </p:cNvSpPr>
          <p:nvPr>
            <p:ph type="ctrTitle"/>
          </p:nvPr>
        </p:nvSpPr>
        <p:spPr>
          <a:xfrm>
            <a:off x="2465171" y="2767691"/>
            <a:ext cx="7261656" cy="1632577"/>
          </a:xfrm>
          <a:prstGeom prst="rect">
            <a:avLst/>
          </a:prstGeom>
          <a:noFill/>
          <a:ln>
            <a:noFill/>
          </a:ln>
        </p:spPr>
        <p:txBody>
          <a:bodyPr spcFirstLastPara="1" wrap="square" lIns="91425" tIns="45700" rIns="91425" bIns="45700" anchor="t" anchorCtr="0">
            <a:noAutofit/>
          </a:bodyPr>
          <a:lstStyle>
            <a:lvl1pPr lvl="0" algn="ctr">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46"/>
          <p:cNvSpPr txBox="1">
            <a:spLocks noGrp="1"/>
          </p:cNvSpPr>
          <p:nvPr>
            <p:ph type="body" idx="1"/>
          </p:nvPr>
        </p:nvSpPr>
        <p:spPr>
          <a:xfrm>
            <a:off x="3972696" y="2353292"/>
            <a:ext cx="4246607" cy="366651"/>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46"/>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46"/>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37"/>
        <p:cNvGrpSpPr/>
        <p:nvPr/>
      </p:nvGrpSpPr>
      <p:grpSpPr>
        <a:xfrm>
          <a:off x="0" y="0"/>
          <a:ext cx="0" cy="0"/>
          <a:chOff x="0" y="0"/>
          <a:chExt cx="0" cy="0"/>
        </a:xfrm>
      </p:grpSpPr>
      <p:sp>
        <p:nvSpPr>
          <p:cNvPr id="138" name="Google Shape;138;p47"/>
          <p:cNvSpPr txBox="1">
            <a:spLocks noGrp="1"/>
          </p:cNvSpPr>
          <p:nvPr>
            <p:ph type="title"/>
          </p:nvPr>
        </p:nvSpPr>
        <p:spPr>
          <a:xfrm>
            <a:off x="305378" y="373491"/>
            <a:ext cx="5382228"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47"/>
          <p:cNvSpPr txBox="1">
            <a:spLocks noGrp="1"/>
          </p:cNvSpPr>
          <p:nvPr>
            <p:ph type="body" idx="1"/>
          </p:nvPr>
        </p:nvSpPr>
        <p:spPr>
          <a:xfrm>
            <a:off x="320246" y="1721708"/>
            <a:ext cx="5382228"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47"/>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47"/>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42" name="Google Shape;142;p47"/>
          <p:cNvSpPr>
            <a:spLocks noGrp="1"/>
          </p:cNvSpPr>
          <p:nvPr>
            <p:ph type="pic" idx="2"/>
          </p:nvPr>
        </p:nvSpPr>
        <p:spPr>
          <a:xfrm>
            <a:off x="6096000" y="0"/>
            <a:ext cx="6096000" cy="68580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4"/>
        <p:cNvGrpSpPr/>
        <p:nvPr/>
      </p:nvGrpSpPr>
      <p:grpSpPr>
        <a:xfrm>
          <a:off x="0" y="0"/>
          <a:ext cx="0" cy="0"/>
          <a:chOff x="0" y="0"/>
          <a:chExt cx="0" cy="0"/>
        </a:xfrm>
      </p:grpSpPr>
      <p:sp>
        <p:nvSpPr>
          <p:cNvPr id="25" name="Google Shape;25;p31"/>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1"/>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31"/>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8" name="Google Shape;28;p31"/>
          <p:cNvSpPr txBox="1">
            <a:spLocks noGrp="1"/>
          </p:cNvSpPr>
          <p:nvPr>
            <p:ph type="body" idx="1"/>
          </p:nvPr>
        </p:nvSpPr>
        <p:spPr>
          <a:xfrm>
            <a:off x="419100" y="1364578"/>
            <a:ext cx="262825" cy="712787"/>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1000"/>
              </a:spcBef>
              <a:spcAft>
                <a:spcPts val="0"/>
              </a:spcAft>
              <a:buClr>
                <a:schemeClr val="accent2"/>
              </a:buClr>
              <a:buSzPts val="1200"/>
              <a:buNone/>
              <a:defRPr sz="1200" b="1" i="0">
                <a:solidFill>
                  <a:schemeClr val="accent2"/>
                </a:solidFill>
                <a:latin typeface="Source Sans Pro SemiBold"/>
                <a:ea typeface="Source Sans Pro SemiBold"/>
                <a:cs typeface="Source Sans Pro SemiBold"/>
                <a:sym typeface="Source Sans Pro SemiBold"/>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31"/>
          <p:cNvSpPr txBox="1">
            <a:spLocks noGrp="1"/>
          </p:cNvSpPr>
          <p:nvPr>
            <p:ph type="body" idx="2"/>
          </p:nvPr>
        </p:nvSpPr>
        <p:spPr>
          <a:xfrm>
            <a:off x="852488" y="1364578"/>
            <a:ext cx="3278187" cy="47466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000"/>
              <a:buNone/>
              <a:defRPr sz="2000"/>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4_Two Content">
  <p:cSld name="4_Two Content">
    <p:spTree>
      <p:nvGrpSpPr>
        <p:cNvPr id="1" name="Shape 143"/>
        <p:cNvGrpSpPr/>
        <p:nvPr/>
      </p:nvGrpSpPr>
      <p:grpSpPr>
        <a:xfrm>
          <a:off x="0" y="0"/>
          <a:ext cx="0" cy="0"/>
          <a:chOff x="0" y="0"/>
          <a:chExt cx="0" cy="0"/>
        </a:xfrm>
      </p:grpSpPr>
      <p:sp>
        <p:nvSpPr>
          <p:cNvPr id="144" name="Google Shape;144;p48"/>
          <p:cNvSpPr txBox="1">
            <a:spLocks noGrp="1"/>
          </p:cNvSpPr>
          <p:nvPr>
            <p:ph type="body" idx="1"/>
          </p:nvPr>
        </p:nvSpPr>
        <p:spPr>
          <a:xfrm>
            <a:off x="320246" y="1721708"/>
            <a:ext cx="5382228"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5" name="Google Shape;145;p48"/>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48"/>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47" name="Google Shape;147;p48"/>
          <p:cNvSpPr>
            <a:spLocks noGrp="1"/>
          </p:cNvSpPr>
          <p:nvPr>
            <p:ph type="pic" idx="2"/>
          </p:nvPr>
        </p:nvSpPr>
        <p:spPr>
          <a:xfrm>
            <a:off x="6096000" y="0"/>
            <a:ext cx="6096000" cy="6858000"/>
          </a:xfrm>
          <a:prstGeom prst="rect">
            <a:avLst/>
          </a:prstGeom>
          <a:noFill/>
          <a:ln>
            <a:noFill/>
          </a:ln>
        </p:spPr>
      </p:sp>
      <p:sp>
        <p:nvSpPr>
          <p:cNvPr id="148" name="Google Shape;148;p48"/>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48"/>
          <p:cNvSpPr txBox="1">
            <a:spLocks noGrp="1"/>
          </p:cNvSpPr>
          <p:nvPr>
            <p:ph type="body" idx="3"/>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150"/>
        <p:cNvGrpSpPr/>
        <p:nvPr/>
      </p:nvGrpSpPr>
      <p:grpSpPr>
        <a:xfrm>
          <a:off x="0" y="0"/>
          <a:ext cx="0" cy="0"/>
          <a:chOff x="0" y="0"/>
          <a:chExt cx="0" cy="0"/>
        </a:xfrm>
      </p:grpSpPr>
      <p:sp>
        <p:nvSpPr>
          <p:cNvPr id="151" name="Google Shape;151;p49"/>
          <p:cNvSpPr txBox="1">
            <a:spLocks noGrp="1"/>
          </p:cNvSpPr>
          <p:nvPr>
            <p:ph type="title"/>
          </p:nvPr>
        </p:nvSpPr>
        <p:spPr>
          <a:xfrm>
            <a:off x="305378" y="373491"/>
            <a:ext cx="6311212"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p49"/>
          <p:cNvSpPr txBox="1">
            <a:spLocks noGrp="1"/>
          </p:cNvSpPr>
          <p:nvPr>
            <p:ph type="body" idx="1"/>
          </p:nvPr>
        </p:nvSpPr>
        <p:spPr>
          <a:xfrm>
            <a:off x="320245" y="1721708"/>
            <a:ext cx="6311213"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sz="2000"/>
            </a:lvl1pPr>
            <a:lvl2pPr marL="914400" lvl="1" indent="-308610" algn="l">
              <a:lnSpc>
                <a:spcPct val="90000"/>
              </a:lnSpc>
              <a:spcBef>
                <a:spcPts val="500"/>
              </a:spcBef>
              <a:spcAft>
                <a:spcPts val="0"/>
              </a:spcAft>
              <a:buClr>
                <a:schemeClr val="accent2"/>
              </a:buClr>
              <a:buSzPts val="1260"/>
              <a:buFont typeface="Noto Sans Symbols"/>
              <a:buChar char="▪"/>
              <a:defRPr sz="1800"/>
            </a:lvl2pPr>
            <a:lvl3pPr marL="1371600" lvl="2" indent="-299719" algn="l">
              <a:lnSpc>
                <a:spcPct val="90000"/>
              </a:lnSpc>
              <a:spcBef>
                <a:spcPts val="500"/>
              </a:spcBef>
              <a:spcAft>
                <a:spcPts val="0"/>
              </a:spcAft>
              <a:buClr>
                <a:schemeClr val="accent2"/>
              </a:buClr>
              <a:buSzPts val="1120"/>
              <a:buFont typeface="Noto Sans Symbols"/>
              <a:buChar char="▪"/>
              <a:defRPr sz="1600"/>
            </a:lvl3pPr>
            <a:lvl4pPr marL="1828800" lvl="3" indent="-290830" algn="l">
              <a:lnSpc>
                <a:spcPct val="90000"/>
              </a:lnSpc>
              <a:spcBef>
                <a:spcPts val="500"/>
              </a:spcBef>
              <a:spcAft>
                <a:spcPts val="0"/>
              </a:spcAft>
              <a:buClr>
                <a:schemeClr val="accent2"/>
              </a:buClr>
              <a:buSzPts val="980"/>
              <a:buFont typeface="Noto Sans Symbols"/>
              <a:buChar char="▪"/>
              <a:defRPr sz="1400"/>
            </a:lvl4pPr>
            <a:lvl5pPr marL="2286000" lvl="4" indent="-290829" algn="l">
              <a:lnSpc>
                <a:spcPct val="90000"/>
              </a:lnSpc>
              <a:spcBef>
                <a:spcPts val="500"/>
              </a:spcBef>
              <a:spcAft>
                <a:spcPts val="0"/>
              </a:spcAft>
              <a:buClr>
                <a:schemeClr val="accent2"/>
              </a:buClr>
              <a:buSzPts val="980"/>
              <a:buFont typeface="Noto Sans Symbols"/>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3" name="Google Shape;153;p49"/>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49"/>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55" name="Google Shape;155;p49"/>
          <p:cNvSpPr>
            <a:spLocks noGrp="1"/>
          </p:cNvSpPr>
          <p:nvPr>
            <p:ph type="pic" idx="2"/>
          </p:nvPr>
        </p:nvSpPr>
        <p:spPr>
          <a:xfrm>
            <a:off x="7372696" y="0"/>
            <a:ext cx="4819304" cy="6858000"/>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3_Two Content">
  <p:cSld name="3_Two Content">
    <p:spTree>
      <p:nvGrpSpPr>
        <p:cNvPr id="1" name="Shape 156"/>
        <p:cNvGrpSpPr/>
        <p:nvPr/>
      </p:nvGrpSpPr>
      <p:grpSpPr>
        <a:xfrm>
          <a:off x="0" y="0"/>
          <a:ext cx="0" cy="0"/>
          <a:chOff x="0" y="0"/>
          <a:chExt cx="0" cy="0"/>
        </a:xfrm>
      </p:grpSpPr>
      <p:sp>
        <p:nvSpPr>
          <p:cNvPr id="157" name="Google Shape;157;p52"/>
          <p:cNvSpPr/>
          <p:nvPr/>
        </p:nvSpPr>
        <p:spPr>
          <a:xfrm>
            <a:off x="6096000" y="0"/>
            <a:ext cx="6104239" cy="6858000"/>
          </a:xfrm>
          <a:prstGeom prst="rect">
            <a:avLst/>
          </a:prstGeom>
          <a:solidFill>
            <a:srgbClr val="BFE4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8" name="Google Shape;158;p52"/>
          <p:cNvSpPr txBox="1">
            <a:spLocks noGrp="1"/>
          </p:cNvSpPr>
          <p:nvPr>
            <p:ph type="title"/>
          </p:nvPr>
        </p:nvSpPr>
        <p:spPr>
          <a:xfrm>
            <a:off x="320246" y="2270681"/>
            <a:ext cx="5273246"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14479"/>
              </a:buClr>
              <a:buSzPts val="3600"/>
              <a:buFont typeface="PT Serif"/>
              <a:buNone/>
              <a:defRPr>
                <a:solidFill>
                  <a:srgbClr val="01447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9" name="Google Shape;159;p52"/>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0" name="Google Shape;160;p52"/>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61" name="Google Shape;161;p52"/>
          <p:cNvSpPr txBox="1">
            <a:spLocks noGrp="1"/>
          </p:cNvSpPr>
          <p:nvPr>
            <p:ph type="body" idx="1"/>
          </p:nvPr>
        </p:nvSpPr>
        <p:spPr>
          <a:xfrm>
            <a:off x="320246" y="3618898"/>
            <a:ext cx="5273246" cy="178803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2"/>
              </a:buClr>
              <a:buSzPts val="1120"/>
              <a:buFont typeface="Noto Sans Symbols"/>
              <a:buNone/>
              <a:defRPr sz="1600">
                <a:solidFill>
                  <a:schemeClr val="accent1"/>
                </a:solidFill>
              </a:defRPr>
            </a:lvl1pPr>
            <a:lvl2pPr marL="914400" lvl="1" indent="-228600" algn="l">
              <a:lnSpc>
                <a:spcPct val="90000"/>
              </a:lnSpc>
              <a:spcBef>
                <a:spcPts val="500"/>
              </a:spcBef>
              <a:spcAft>
                <a:spcPts val="0"/>
              </a:spcAft>
              <a:buClr>
                <a:schemeClr val="accent2"/>
              </a:buClr>
              <a:buSzPts val="1260"/>
              <a:buFont typeface="Noto Sans Symbols"/>
              <a:buNone/>
              <a:defRPr/>
            </a:lvl2pPr>
            <a:lvl3pPr marL="1371600" lvl="2" indent="-228600" algn="l">
              <a:lnSpc>
                <a:spcPct val="90000"/>
              </a:lnSpc>
              <a:spcBef>
                <a:spcPts val="500"/>
              </a:spcBef>
              <a:spcAft>
                <a:spcPts val="0"/>
              </a:spcAft>
              <a:buClr>
                <a:schemeClr val="accent2"/>
              </a:buClr>
              <a:buSzPts val="1120"/>
              <a:buFont typeface="Noto Sans Symbols"/>
              <a:buNone/>
              <a:defRPr/>
            </a:lvl3pPr>
            <a:lvl4pPr marL="1828800" lvl="3" indent="-228600" algn="l">
              <a:lnSpc>
                <a:spcPct val="90000"/>
              </a:lnSpc>
              <a:spcBef>
                <a:spcPts val="500"/>
              </a:spcBef>
              <a:spcAft>
                <a:spcPts val="0"/>
              </a:spcAft>
              <a:buClr>
                <a:schemeClr val="accent2"/>
              </a:buClr>
              <a:buSzPts val="980"/>
              <a:buFont typeface="Noto Sans Symbols"/>
              <a:buNone/>
              <a:defRPr/>
            </a:lvl4pPr>
            <a:lvl5pPr marL="2286000" lvl="4" indent="-228600" algn="l">
              <a:lnSpc>
                <a:spcPct val="90000"/>
              </a:lnSpc>
              <a:spcBef>
                <a:spcPts val="500"/>
              </a:spcBef>
              <a:spcAft>
                <a:spcPts val="0"/>
              </a:spcAft>
              <a:buClr>
                <a:schemeClr val="accent2"/>
              </a:buClr>
              <a:buSzPts val="980"/>
              <a:buFont typeface="Noto Sans Symbols"/>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62"/>
        <p:cNvGrpSpPr/>
        <p:nvPr/>
      </p:nvGrpSpPr>
      <p:grpSpPr>
        <a:xfrm>
          <a:off x="0" y="0"/>
          <a:ext cx="0" cy="0"/>
          <a:chOff x="0" y="0"/>
          <a:chExt cx="0" cy="0"/>
        </a:xfrm>
      </p:grpSpPr>
      <p:sp>
        <p:nvSpPr>
          <p:cNvPr id="163" name="Google Shape;163;p53"/>
          <p:cNvSpPr txBox="1">
            <a:spLocks noGrp="1"/>
          </p:cNvSpPr>
          <p:nvPr>
            <p:ph type="title"/>
          </p:nvPr>
        </p:nvSpPr>
        <p:spPr>
          <a:xfrm>
            <a:off x="331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T Serif"/>
              <a:buNone/>
              <a:defRPr sz="32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p53"/>
          <p:cNvSpPr>
            <a:spLocks noGrp="1"/>
          </p:cNvSpPr>
          <p:nvPr>
            <p:ph type="pic" idx="2"/>
          </p:nvPr>
        </p:nvSpPr>
        <p:spPr>
          <a:xfrm>
            <a:off x="5600700" y="992187"/>
            <a:ext cx="6172200" cy="4873625"/>
          </a:xfrm>
          <a:prstGeom prst="rect">
            <a:avLst/>
          </a:prstGeom>
          <a:noFill/>
          <a:ln>
            <a:noFill/>
          </a:ln>
        </p:spPr>
      </p:sp>
      <p:sp>
        <p:nvSpPr>
          <p:cNvPr id="165" name="Google Shape;165;p53"/>
          <p:cNvSpPr txBox="1">
            <a:spLocks noGrp="1"/>
          </p:cNvSpPr>
          <p:nvPr>
            <p:ph type="body" idx="1"/>
          </p:nvPr>
        </p:nvSpPr>
        <p:spPr>
          <a:xfrm>
            <a:off x="331788" y="2428081"/>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a:lvl1pPr>
            <a:lvl2pPr marL="914400" lvl="1" indent="-228600" algn="l">
              <a:lnSpc>
                <a:spcPct val="90000"/>
              </a:lnSpc>
              <a:spcBef>
                <a:spcPts val="500"/>
              </a:spcBef>
              <a:spcAft>
                <a:spcPts val="0"/>
              </a:spcAft>
              <a:buClr>
                <a:schemeClr val="dk2"/>
              </a:buClr>
              <a:buSzPts val="1400"/>
              <a:buNone/>
              <a:defRPr sz="1400"/>
            </a:lvl2pPr>
            <a:lvl3pPr marL="1371600" lvl="2" indent="-228600" algn="l">
              <a:lnSpc>
                <a:spcPct val="90000"/>
              </a:lnSpc>
              <a:spcBef>
                <a:spcPts val="500"/>
              </a:spcBef>
              <a:spcAft>
                <a:spcPts val="0"/>
              </a:spcAft>
              <a:buClr>
                <a:schemeClr val="dk2"/>
              </a:buClr>
              <a:buSzPts val="1200"/>
              <a:buNone/>
              <a:defRPr sz="1200"/>
            </a:lvl3pPr>
            <a:lvl4pPr marL="1828800" lvl="3" indent="-228600" algn="l">
              <a:lnSpc>
                <a:spcPct val="90000"/>
              </a:lnSpc>
              <a:spcBef>
                <a:spcPts val="500"/>
              </a:spcBef>
              <a:spcAft>
                <a:spcPts val="0"/>
              </a:spcAft>
              <a:buClr>
                <a:schemeClr val="dk2"/>
              </a:buClr>
              <a:buSzPts val="1000"/>
              <a:buNone/>
              <a:defRPr sz="1000"/>
            </a:lvl4pPr>
            <a:lvl5pPr marL="2286000" lvl="4" indent="-228600" algn="l">
              <a:lnSpc>
                <a:spcPct val="90000"/>
              </a:lnSpc>
              <a:spcBef>
                <a:spcPts val="500"/>
              </a:spcBef>
              <a:spcAft>
                <a:spcPts val="0"/>
              </a:spcAft>
              <a:buClr>
                <a:schemeClr val="dk2"/>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66" name="Google Shape;166;p53"/>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53"/>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p53"/>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9"/>
        <p:cNvGrpSpPr/>
        <p:nvPr/>
      </p:nvGrpSpPr>
      <p:grpSpPr>
        <a:xfrm>
          <a:off x="0" y="0"/>
          <a:ext cx="0" cy="0"/>
          <a:chOff x="0" y="0"/>
          <a:chExt cx="0" cy="0"/>
        </a:xfrm>
      </p:grpSpPr>
      <p:sp>
        <p:nvSpPr>
          <p:cNvPr id="170" name="Google Shape;170;p5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PT Serif"/>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p5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2"/>
              </a:buClr>
              <a:buSzPts val="2400"/>
              <a:buNone/>
              <a:defRPr sz="2400"/>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72" name="Google Shape;172;p54"/>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54"/>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 name="Google Shape;174;p54"/>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Two Content">
  <p:cSld name="2_Two Content">
    <p:spTree>
      <p:nvGrpSpPr>
        <p:cNvPr id="1" name="Shape 30"/>
        <p:cNvGrpSpPr/>
        <p:nvPr/>
      </p:nvGrpSpPr>
      <p:grpSpPr>
        <a:xfrm>
          <a:off x="0" y="0"/>
          <a:ext cx="0" cy="0"/>
          <a:chOff x="0" y="0"/>
          <a:chExt cx="0" cy="0"/>
        </a:xfrm>
      </p:grpSpPr>
      <p:sp>
        <p:nvSpPr>
          <p:cNvPr id="31" name="Google Shape;31;p32"/>
          <p:cNvSpPr/>
          <p:nvPr/>
        </p:nvSpPr>
        <p:spPr>
          <a:xfrm>
            <a:off x="6096000" y="0"/>
            <a:ext cx="6104239"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 name="Google Shape;32;p32"/>
          <p:cNvSpPr txBox="1">
            <a:spLocks noGrp="1"/>
          </p:cNvSpPr>
          <p:nvPr>
            <p:ph type="title"/>
          </p:nvPr>
        </p:nvSpPr>
        <p:spPr>
          <a:xfrm>
            <a:off x="320246" y="2270681"/>
            <a:ext cx="5273246"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14479"/>
              </a:buClr>
              <a:buSzPts val="3600"/>
              <a:buFont typeface="PT Serif"/>
              <a:buNone/>
              <a:defRPr>
                <a:solidFill>
                  <a:srgbClr val="01447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2"/>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2"/>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5" name="Google Shape;35;p32"/>
          <p:cNvSpPr txBox="1">
            <a:spLocks noGrp="1"/>
          </p:cNvSpPr>
          <p:nvPr>
            <p:ph type="body" idx="1"/>
          </p:nvPr>
        </p:nvSpPr>
        <p:spPr>
          <a:xfrm>
            <a:off x="320246" y="3618898"/>
            <a:ext cx="5273246" cy="178803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2"/>
              </a:buClr>
              <a:buSzPts val="1120"/>
              <a:buFont typeface="Noto Sans Symbols"/>
              <a:buNone/>
              <a:defRPr sz="1600">
                <a:solidFill>
                  <a:schemeClr val="accent1"/>
                </a:solidFill>
              </a:defRPr>
            </a:lvl1pPr>
            <a:lvl2pPr marL="914400" lvl="1" indent="-228600" algn="l">
              <a:lnSpc>
                <a:spcPct val="90000"/>
              </a:lnSpc>
              <a:spcBef>
                <a:spcPts val="500"/>
              </a:spcBef>
              <a:spcAft>
                <a:spcPts val="0"/>
              </a:spcAft>
              <a:buClr>
                <a:schemeClr val="accent2"/>
              </a:buClr>
              <a:buSzPts val="1260"/>
              <a:buFont typeface="Noto Sans Symbols"/>
              <a:buNone/>
              <a:defRPr/>
            </a:lvl2pPr>
            <a:lvl3pPr marL="1371600" lvl="2" indent="-228600" algn="l">
              <a:lnSpc>
                <a:spcPct val="90000"/>
              </a:lnSpc>
              <a:spcBef>
                <a:spcPts val="500"/>
              </a:spcBef>
              <a:spcAft>
                <a:spcPts val="0"/>
              </a:spcAft>
              <a:buClr>
                <a:schemeClr val="accent2"/>
              </a:buClr>
              <a:buSzPts val="1120"/>
              <a:buFont typeface="Noto Sans Symbols"/>
              <a:buNone/>
              <a:defRPr/>
            </a:lvl3pPr>
            <a:lvl4pPr marL="1828800" lvl="3" indent="-228600" algn="l">
              <a:lnSpc>
                <a:spcPct val="90000"/>
              </a:lnSpc>
              <a:spcBef>
                <a:spcPts val="500"/>
              </a:spcBef>
              <a:spcAft>
                <a:spcPts val="0"/>
              </a:spcAft>
              <a:buClr>
                <a:schemeClr val="accent2"/>
              </a:buClr>
              <a:buSzPts val="980"/>
              <a:buFont typeface="Noto Sans Symbols"/>
              <a:buNone/>
              <a:defRPr/>
            </a:lvl4pPr>
            <a:lvl5pPr marL="2286000" lvl="4" indent="-228600" algn="l">
              <a:lnSpc>
                <a:spcPct val="90000"/>
              </a:lnSpc>
              <a:spcBef>
                <a:spcPts val="500"/>
              </a:spcBef>
              <a:spcAft>
                <a:spcPts val="0"/>
              </a:spcAft>
              <a:buClr>
                <a:schemeClr val="accent2"/>
              </a:buClr>
              <a:buSzPts val="980"/>
              <a:buFont typeface="Noto Sans Symbols"/>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Title Slide">
  <p:cSld name="4_Title Slide">
    <p:bg>
      <p:bgPr>
        <a:solidFill>
          <a:schemeClr val="accent1"/>
        </a:solidFill>
        <a:effectLst/>
      </p:bgPr>
    </p:bg>
    <p:spTree>
      <p:nvGrpSpPr>
        <p:cNvPr id="1" name="Shape 36"/>
        <p:cNvGrpSpPr/>
        <p:nvPr/>
      </p:nvGrpSpPr>
      <p:grpSpPr>
        <a:xfrm>
          <a:off x="0" y="0"/>
          <a:ext cx="0" cy="0"/>
          <a:chOff x="0" y="0"/>
          <a:chExt cx="0" cy="0"/>
        </a:xfrm>
      </p:grpSpPr>
      <p:sp>
        <p:nvSpPr>
          <p:cNvPr id="37" name="Google Shape;37;p33"/>
          <p:cNvSpPr txBox="1">
            <a:spLocks noGrp="1"/>
          </p:cNvSpPr>
          <p:nvPr>
            <p:ph type="ctrTitle"/>
          </p:nvPr>
        </p:nvSpPr>
        <p:spPr>
          <a:xfrm>
            <a:off x="341868" y="2612711"/>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33"/>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33"/>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33"/>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_Two Content">
  <p:cSld name="5_Two Content">
    <p:spTree>
      <p:nvGrpSpPr>
        <p:cNvPr id="1" name="Shape 41"/>
        <p:cNvGrpSpPr/>
        <p:nvPr/>
      </p:nvGrpSpPr>
      <p:grpSpPr>
        <a:xfrm>
          <a:off x="0" y="0"/>
          <a:ext cx="0" cy="0"/>
          <a:chOff x="0" y="0"/>
          <a:chExt cx="0" cy="0"/>
        </a:xfrm>
      </p:grpSpPr>
      <p:sp>
        <p:nvSpPr>
          <p:cNvPr id="42" name="Google Shape;42;p34"/>
          <p:cNvSpPr txBox="1">
            <a:spLocks noGrp="1"/>
          </p:cNvSpPr>
          <p:nvPr>
            <p:ph type="body" idx="1"/>
          </p:nvPr>
        </p:nvSpPr>
        <p:spPr>
          <a:xfrm>
            <a:off x="320245" y="1721708"/>
            <a:ext cx="6311213"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sz="2000"/>
            </a:lvl1pPr>
            <a:lvl2pPr marL="914400" lvl="1" indent="-308610" algn="l">
              <a:lnSpc>
                <a:spcPct val="90000"/>
              </a:lnSpc>
              <a:spcBef>
                <a:spcPts val="500"/>
              </a:spcBef>
              <a:spcAft>
                <a:spcPts val="0"/>
              </a:spcAft>
              <a:buClr>
                <a:schemeClr val="accent2"/>
              </a:buClr>
              <a:buSzPts val="1260"/>
              <a:buFont typeface="Noto Sans Symbols"/>
              <a:buChar char="▪"/>
              <a:defRPr sz="1800"/>
            </a:lvl2pPr>
            <a:lvl3pPr marL="1371600" lvl="2" indent="-299719" algn="l">
              <a:lnSpc>
                <a:spcPct val="90000"/>
              </a:lnSpc>
              <a:spcBef>
                <a:spcPts val="500"/>
              </a:spcBef>
              <a:spcAft>
                <a:spcPts val="0"/>
              </a:spcAft>
              <a:buClr>
                <a:schemeClr val="accent2"/>
              </a:buClr>
              <a:buSzPts val="1120"/>
              <a:buFont typeface="Noto Sans Symbols"/>
              <a:buChar char="▪"/>
              <a:defRPr sz="1600"/>
            </a:lvl3pPr>
            <a:lvl4pPr marL="1828800" lvl="3" indent="-290830" algn="l">
              <a:lnSpc>
                <a:spcPct val="90000"/>
              </a:lnSpc>
              <a:spcBef>
                <a:spcPts val="500"/>
              </a:spcBef>
              <a:spcAft>
                <a:spcPts val="0"/>
              </a:spcAft>
              <a:buClr>
                <a:schemeClr val="accent2"/>
              </a:buClr>
              <a:buSzPts val="980"/>
              <a:buFont typeface="Noto Sans Symbols"/>
              <a:buChar char="▪"/>
              <a:defRPr sz="1400"/>
            </a:lvl4pPr>
            <a:lvl5pPr marL="2286000" lvl="4" indent="-290829" algn="l">
              <a:lnSpc>
                <a:spcPct val="90000"/>
              </a:lnSpc>
              <a:spcBef>
                <a:spcPts val="500"/>
              </a:spcBef>
              <a:spcAft>
                <a:spcPts val="0"/>
              </a:spcAft>
              <a:buClr>
                <a:schemeClr val="accent2"/>
              </a:buClr>
              <a:buSzPts val="980"/>
              <a:buFont typeface="Noto Sans Symbols"/>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34"/>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34"/>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5" name="Google Shape;45;p34"/>
          <p:cNvSpPr>
            <a:spLocks noGrp="1"/>
          </p:cNvSpPr>
          <p:nvPr>
            <p:ph type="pic" idx="2"/>
          </p:nvPr>
        </p:nvSpPr>
        <p:spPr>
          <a:xfrm>
            <a:off x="7372696" y="0"/>
            <a:ext cx="4819304" cy="6858000"/>
          </a:xfrm>
          <a:prstGeom prst="rect">
            <a:avLst/>
          </a:prstGeom>
          <a:noFill/>
          <a:ln>
            <a:noFill/>
          </a:ln>
        </p:spPr>
      </p:sp>
      <p:sp>
        <p:nvSpPr>
          <p:cNvPr id="46" name="Google Shape;46;p34"/>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4"/>
          <p:cNvSpPr txBox="1">
            <a:spLocks noGrp="1"/>
          </p:cNvSpPr>
          <p:nvPr>
            <p:ph type="body" idx="3"/>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type="obj">
  <p:cSld name="OBJECT">
    <p:spTree>
      <p:nvGrpSpPr>
        <p:cNvPr id="1" name="Shape 48"/>
        <p:cNvGrpSpPr/>
        <p:nvPr/>
      </p:nvGrpSpPr>
      <p:grpSpPr>
        <a:xfrm>
          <a:off x="0" y="0"/>
          <a:ext cx="0" cy="0"/>
          <a:chOff x="0" y="0"/>
          <a:chExt cx="0" cy="0"/>
        </a:xfrm>
      </p:grpSpPr>
      <p:sp>
        <p:nvSpPr>
          <p:cNvPr id="49" name="Google Shape;49;p35"/>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35"/>
          <p:cNvSpPr txBox="1">
            <a:spLocks noGrp="1"/>
          </p:cNvSpPr>
          <p:nvPr>
            <p:ph type="body" idx="1"/>
          </p:nvPr>
        </p:nvSpPr>
        <p:spPr>
          <a:xfrm>
            <a:off x="320246" y="1253331"/>
            <a:ext cx="11353800"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35"/>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35"/>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50"/>
          <p:cNvSpPr txBox="1">
            <a:spLocks noGrp="1"/>
          </p:cNvSpPr>
          <p:nvPr>
            <p:ph type="title"/>
          </p:nvPr>
        </p:nvSpPr>
        <p:spPr>
          <a:xfrm>
            <a:off x="302632" y="372559"/>
            <a:ext cx="10515600" cy="132556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50"/>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50"/>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50"/>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_Title Slide">
  <p:cSld name="8_Title Slide">
    <p:bg>
      <p:bgPr>
        <a:solidFill>
          <a:srgbClr val="BFE4FF"/>
        </a:solidFill>
        <a:effectLst/>
      </p:bgPr>
    </p:bg>
    <p:spTree>
      <p:nvGrpSpPr>
        <p:cNvPr id="1" name="Shape 58"/>
        <p:cNvGrpSpPr/>
        <p:nvPr/>
      </p:nvGrpSpPr>
      <p:grpSpPr>
        <a:xfrm>
          <a:off x="0" y="0"/>
          <a:ext cx="0" cy="0"/>
          <a:chOff x="0" y="0"/>
          <a:chExt cx="0" cy="0"/>
        </a:xfrm>
      </p:grpSpPr>
      <p:sp>
        <p:nvSpPr>
          <p:cNvPr id="59" name="Google Shape;59;p36"/>
          <p:cNvSpPr txBox="1">
            <a:spLocks noGrp="1"/>
          </p:cNvSpPr>
          <p:nvPr>
            <p:ph type="ctrTitle"/>
          </p:nvPr>
        </p:nvSpPr>
        <p:spPr>
          <a:xfrm>
            <a:off x="341868" y="2612711"/>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6"/>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36"/>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36"/>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63"/>
        <p:cNvGrpSpPr/>
        <p:nvPr/>
      </p:nvGrpSpPr>
      <p:grpSpPr>
        <a:xfrm>
          <a:off x="0" y="0"/>
          <a:ext cx="0" cy="0"/>
          <a:chOff x="0" y="0"/>
          <a:chExt cx="0" cy="0"/>
        </a:xfrm>
      </p:grpSpPr>
      <p:sp>
        <p:nvSpPr>
          <p:cNvPr id="64" name="Google Shape;64;p37"/>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37"/>
          <p:cNvSpPr txBox="1">
            <a:spLocks noGrp="1"/>
          </p:cNvSpPr>
          <p:nvPr>
            <p:ph type="body" idx="1"/>
          </p:nvPr>
        </p:nvSpPr>
        <p:spPr>
          <a:xfrm>
            <a:off x="327000" y="1697046"/>
            <a:ext cx="11353800"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 name="Google Shape;66;p37"/>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7"/>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37"/>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69" name="Google Shape;69;p37"/>
          <p:cNvSpPr txBox="1">
            <a:spLocks noGrp="1"/>
          </p:cNvSpPr>
          <p:nvPr>
            <p:ph type="body" idx="2"/>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9"/>
          <p:cNvSpPr txBox="1">
            <a:spLocks noGrp="1"/>
          </p:cNvSpPr>
          <p:nvPr>
            <p:ph type="title"/>
          </p:nvPr>
        </p:nvSpPr>
        <p:spPr>
          <a:xfrm>
            <a:off x="310376" y="365125"/>
            <a:ext cx="10515600" cy="132556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chemeClr val="dk1"/>
              </a:buClr>
              <a:buSzPts val="3600"/>
              <a:buFont typeface="PT Serif"/>
              <a:buNone/>
              <a:defRPr sz="3600" b="0" i="0" u="none" strike="noStrike" cap="none">
                <a:solidFill>
                  <a:schemeClr val="dk1"/>
                </a:solidFill>
                <a:latin typeface="PT Serif"/>
                <a:ea typeface="PT Serif"/>
                <a:cs typeface="PT Serif"/>
                <a:sym typeface="PT Serif"/>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9"/>
          <p:cNvSpPr txBox="1">
            <a:spLocks noGrp="1"/>
          </p:cNvSpPr>
          <p:nvPr>
            <p:ph type="body" idx="1"/>
          </p:nvPr>
        </p:nvSpPr>
        <p:spPr>
          <a:xfrm>
            <a:off x="310376" y="1825625"/>
            <a:ext cx="11462524" cy="4351338"/>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90000"/>
              </a:lnSpc>
              <a:spcBef>
                <a:spcPts val="1000"/>
              </a:spcBef>
              <a:spcAft>
                <a:spcPts val="0"/>
              </a:spcAft>
              <a:buClr>
                <a:schemeClr val="dk2"/>
              </a:buClr>
              <a:buSzPts val="2000"/>
              <a:buFont typeface="Arial"/>
              <a:buChar char="•"/>
              <a:defRPr sz="2000" b="0" i="0" u="none" strike="noStrike" cap="none">
                <a:solidFill>
                  <a:schemeClr val="dk2"/>
                </a:solidFill>
                <a:latin typeface="PT Serif"/>
                <a:ea typeface="PT Serif"/>
                <a:cs typeface="PT Serif"/>
                <a:sym typeface="PT Serif"/>
              </a:defRPr>
            </a:lvl1pPr>
            <a:lvl2pPr marL="914400" marR="0" lvl="1"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PT Serif"/>
                <a:ea typeface="PT Serif"/>
                <a:cs typeface="PT Serif"/>
                <a:sym typeface="PT Serif"/>
              </a:defRPr>
            </a:lvl2pPr>
            <a:lvl3pPr marL="1371600" marR="0" lvl="2" indent="-330200" algn="l" rtl="0">
              <a:lnSpc>
                <a:spcPct val="90000"/>
              </a:lnSpc>
              <a:spcBef>
                <a:spcPts val="500"/>
              </a:spcBef>
              <a:spcAft>
                <a:spcPts val="0"/>
              </a:spcAft>
              <a:buClr>
                <a:schemeClr val="dk2"/>
              </a:buClr>
              <a:buSzPts val="1600"/>
              <a:buFont typeface="Arial"/>
              <a:buChar char="•"/>
              <a:defRPr sz="1600" b="0" i="0" u="none" strike="noStrike" cap="none">
                <a:solidFill>
                  <a:schemeClr val="dk2"/>
                </a:solidFill>
                <a:latin typeface="PT Serif"/>
                <a:ea typeface="PT Serif"/>
                <a:cs typeface="PT Serif"/>
                <a:sym typeface="PT Serif"/>
              </a:defRPr>
            </a:lvl3pPr>
            <a:lvl4pPr marL="1828800" marR="0" lvl="3" indent="-317500" algn="l" rtl="0">
              <a:lnSpc>
                <a:spcPct val="90000"/>
              </a:lnSpc>
              <a:spcBef>
                <a:spcPts val="500"/>
              </a:spcBef>
              <a:spcAft>
                <a:spcPts val="0"/>
              </a:spcAft>
              <a:buClr>
                <a:schemeClr val="dk2"/>
              </a:buClr>
              <a:buSzPts val="1400"/>
              <a:buFont typeface="Arial"/>
              <a:buChar char="•"/>
              <a:defRPr sz="1400" b="0" i="0" u="none" strike="noStrike" cap="none">
                <a:solidFill>
                  <a:schemeClr val="dk2"/>
                </a:solidFill>
                <a:latin typeface="PT Serif"/>
                <a:ea typeface="PT Serif"/>
                <a:cs typeface="PT Serif"/>
                <a:sym typeface="PT Serif"/>
              </a:defRPr>
            </a:lvl4pPr>
            <a:lvl5pPr marL="2286000" marR="0" lvl="4" indent="-317500" algn="l" rtl="0">
              <a:lnSpc>
                <a:spcPct val="90000"/>
              </a:lnSpc>
              <a:spcBef>
                <a:spcPts val="500"/>
              </a:spcBef>
              <a:spcAft>
                <a:spcPts val="0"/>
              </a:spcAft>
              <a:buClr>
                <a:schemeClr val="dk2"/>
              </a:buClr>
              <a:buSzPts val="1400"/>
              <a:buFont typeface="Arial"/>
              <a:buChar char="•"/>
              <a:defRPr sz="1400" b="0" i="0" u="none" strike="noStrike" cap="none">
                <a:solidFill>
                  <a:schemeClr val="dk2"/>
                </a:solidFill>
                <a:latin typeface="PT Serif"/>
                <a:ea typeface="PT Serif"/>
                <a:cs typeface="PT Serif"/>
                <a:sym typeface="PT Serif"/>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9"/>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A8A8A"/>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9"/>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rgbClr val="8A8A8A"/>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9"/>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0">
          <p15:clr>
            <a:srgbClr val="F26B43"/>
          </p15:clr>
        </p15:guide>
        <p15:guide id="2" pos="264">
          <p15:clr>
            <a:srgbClr val="F26B43"/>
          </p15:clr>
        </p15:guide>
        <p15:guide id="3" pos="741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hyperlink" Target="https://app.zenhub.com/workspaces/1095b-tax-form-61e19735167b2500170b2146/issues/department-of-veterans-affairs/va.gov-team/39722" TargetMode="External"/><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hyperlink" Target="https://dsva.slack.com/archives/C02TUH5U3HS/p1657641658291339" TargetMode="External"/><Relationship Id="rId5" Type="http://schemas.openxmlformats.org/officeDocument/2006/relationships/hyperlink" Target="https://app.zenhub.com/workspaces/1095b-tax-form-61e19735167b2500170b2146/issues/department-of-veterans-affairs/va.gov-team/43485" TargetMode="External"/><Relationship Id="rId4" Type="http://schemas.openxmlformats.org/officeDocument/2006/relationships/hyperlink" Target="https://app.zenhub.com/workspaces/1095b-tax-form-61e19735167b2500170b2146/issues/department-of-veterans-affairs/va.gov-team/43797"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hyperlink" Target="https://app.zenhub.com/workspaces/1095b-tax-form-61e19735167b2500170b2146/issues/department-of-veterans-affairs/va.gov-team/43597" TargetMode="External"/><Relationship Id="rId7"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hyperlink" Target="https://github.com/department-of-veterans-affairs/va.gov-team/blob/master/products/health-care/1095b-tax-form/post-MVP%20future%20opt-in%20considerations/1095-b_Auth%20_Hybrid_MVP_optout.pdf" TargetMode="External"/><Relationship Id="rId5" Type="http://schemas.openxmlformats.org/officeDocument/2006/relationships/hyperlink" Target="https://app.zenhub.com/workspaces/1095b-tax-form-61e19735167b2500170b2146/issues/department-of-veterans-affairs/va.gov-team/43594" TargetMode="External"/><Relationship Id="rId4" Type="http://schemas.openxmlformats.org/officeDocument/2006/relationships/hyperlink" Target="https://app.zenhub.com/workspaces/1095b-tax-form-61e19735167b2500170b2146/issues/department-of-veterans-affairs/va.gov-team/43650"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hyperlink" Target="https://app.zenhub.com/workspaces/myhealth-moteam-6261985a7d74510015ecc547/issues/department-of-veterans-affairs/va.gov-team/43826" TargetMode="External"/><Relationship Id="rId3" Type="http://schemas.openxmlformats.org/officeDocument/2006/relationships/hyperlink" Target="https://app.zenhub.com/workspaces/myhealth-moteam-6261985a7d74510015ecc547/issues/department-of-veterans-affairs/va.gov-team/42799" TargetMode="External"/><Relationship Id="rId7" Type="http://schemas.openxmlformats.org/officeDocument/2006/relationships/hyperlink" Target="https://github.com/department-of-veterans-affairs/va.gov-team/blob/master/products/health-care/health-apartment/Health%20Hub/Research/Research%20%232/Draft%20Research%20plan%202%207.12.22.pdf"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app.zenhub.com/workspaces/myhealth-moteam-6261985a7d74510015ecc547/issues/department-of-veterans-affairs/va.gov-team/43825" TargetMode="External"/><Relationship Id="rId5" Type="http://schemas.openxmlformats.org/officeDocument/2006/relationships/hyperlink" Target="https://github.com/department-of-veterans-affairs/va.gov-team/blob/master/products/health-care/health-apartment/Health%20Hub/Research/IA%20Tree%20Test%201/Reasearch%20synthesis%20Veteran%20and%20caregiver%20IA%20treejack%207.12.22.pdf" TargetMode="External"/><Relationship Id="rId4" Type="http://schemas.openxmlformats.org/officeDocument/2006/relationships/hyperlink" Target="https://app.zenhub.com/workspaces/myhealth-moteam-6261985a7d74510015ecc547/issues/department-of-veterans-affairs/va.gov-team/43275" TargetMode="External"/><Relationship Id="rId9" Type="http://schemas.openxmlformats.org/officeDocument/2006/relationships/hyperlink" Target="https://github.com/department-of-veterans-affairs/va.gov-team/blob/master/products/health-care/health-apartment/Health%20Hub/Research/Research%20%232/Conversation%20Guide%20draft%20Health%20Hub%20Moderated%20Tree%20Testing%207.11.22.pdf"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yourit.va.gov/va?id=ticket&amp;table=sc_req_item&amp;sys_id=73d6dfef1bd419d080c1eb58624bcb99" TargetMode="External"/><Relationship Id="rId13" Type="http://schemas.openxmlformats.org/officeDocument/2006/relationships/hyperlink" Target="https://app.zenhub.com/workspaces/1095b-tax-form-61e19735167b2500170b2146/issues/department-of-veterans-affairs/va.gov-team/38709" TargetMode="External"/><Relationship Id="rId18" Type="http://schemas.openxmlformats.org/officeDocument/2006/relationships/hyperlink" Target="https://app.zenhub.com/workspaces/1095b-tax-form-61e19735167b2500170b2146/issues/department-of-veterans-affairs/va.gov-team/43668" TargetMode="External"/><Relationship Id="rId3" Type="http://schemas.openxmlformats.org/officeDocument/2006/relationships/hyperlink" Target="https://app.zenhub.com/workspaces/1095b-tax-form-61e19735167b2500170b2146/issues/department-of-veterans-affairs/va.gov-team/42694" TargetMode="External"/><Relationship Id="rId7" Type="http://schemas.openxmlformats.org/officeDocument/2006/relationships/hyperlink" Target="https://app.zenhub.com/workspaces/1095b-tax-form-61e19735167b2500170b2146/issues/department-of-veterans-affairs/va.gov-team/43797" TargetMode="External"/><Relationship Id="rId12" Type="http://schemas.openxmlformats.org/officeDocument/2006/relationships/hyperlink" Target="https://www.sketch.com/s/2f061f33-42de-4d8f-83ad-40286632ba36/a/Jn9aJb7" TargetMode="External"/><Relationship Id="rId17" Type="http://schemas.openxmlformats.org/officeDocument/2006/relationships/hyperlink" Target="https://mostudio.box.com/s/wczxsmeh0zov8e3nv053rygnccy2ut5s" TargetMode="External"/><Relationship Id="rId2" Type="http://schemas.openxmlformats.org/officeDocument/2006/relationships/notesSlide" Target="../notesSlides/notesSlide19.xml"/><Relationship Id="rId16" Type="http://schemas.openxmlformats.org/officeDocument/2006/relationships/hyperlink" Target="https://mostudio.box.com/s/b6j33uvuvr81hr20i04zg65hw25xg98q" TargetMode="External"/><Relationship Id="rId20" Type="http://schemas.openxmlformats.org/officeDocument/2006/relationships/hyperlink" Target="https://staging.notifications.va.gov" TargetMode="External"/><Relationship Id="rId1" Type="http://schemas.openxmlformats.org/officeDocument/2006/relationships/slideLayout" Target="../slideLayouts/slideLayout2.xml"/><Relationship Id="rId6" Type="http://schemas.openxmlformats.org/officeDocument/2006/relationships/hyperlink" Target="https://dsva.slack.com/archives/C02TUH5U3HS/p1657641658291339" TargetMode="External"/><Relationship Id="rId11" Type="http://schemas.openxmlformats.org/officeDocument/2006/relationships/hyperlink" Target="https://app.zenhub.com/workspaces/1095b-tax-form-61e19735167b2500170b2146/issues/department-of-veterans-affairs/va.gov-team/43594" TargetMode="External"/><Relationship Id="rId5" Type="http://schemas.openxmlformats.org/officeDocument/2006/relationships/hyperlink" Target="https://app.zenhub.com/workspaces/1095b-tax-form-61e19735167b2500170b2146/issues/department-of-veterans-affairs/va.gov-team/43485" TargetMode="External"/><Relationship Id="rId15" Type="http://schemas.openxmlformats.org/officeDocument/2006/relationships/hyperlink" Target="https://mostudio.box.com/s/ooosetv6jktajv8abtg7t79ng22bto9r" TargetMode="External"/><Relationship Id="rId10" Type="http://schemas.openxmlformats.org/officeDocument/2006/relationships/hyperlink" Target="https://app.zenhub.com/workspaces/1095b-tax-form-61e19735167b2500170b2146/issues/department-of-veterans-affairs/va.gov-team/43650" TargetMode="External"/><Relationship Id="rId19" Type="http://schemas.openxmlformats.org/officeDocument/2006/relationships/hyperlink" Target="https://mostudio.box.com/s/krovtnl7emlebt4n330f3w8m5qqykm2q" TargetMode="External"/><Relationship Id="rId4" Type="http://schemas.openxmlformats.org/officeDocument/2006/relationships/hyperlink" Target="https://github.com/department-of-veterans-affairs/va.gov-team/blob/master/products/health-care/1095b-tax-form/post-MVP%20future%20opt-in%20considerations/Hybrid%20MVP%20plus%20post%20MVP%20opt%20in%207.12.22.pdf" TargetMode="External"/><Relationship Id="rId9" Type="http://schemas.openxmlformats.org/officeDocument/2006/relationships/hyperlink" Target="https://app.zenhub.com/workspaces/1095b-tax-form-61e19735167b2500170b2146/issues/department-of-veterans-affairs/va.gov-team/43597" TargetMode="External"/><Relationship Id="rId14" Type="http://schemas.openxmlformats.org/officeDocument/2006/relationships/hyperlink" Target="https://mostudio.box.com/s/85gql5pzv1rmfoaqtfzxlbzsoyoq0pfj"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5.jpg"/><Relationship Id="rId13" Type="http://schemas.openxmlformats.org/officeDocument/2006/relationships/image" Target="../media/image20.jpg"/><Relationship Id="rId3" Type="http://schemas.openxmlformats.org/officeDocument/2006/relationships/image" Target="../media/image10.png"/><Relationship Id="rId7" Type="http://schemas.openxmlformats.org/officeDocument/2006/relationships/image" Target="../media/image14.jpg"/><Relationship Id="rId12" Type="http://schemas.openxmlformats.org/officeDocument/2006/relationships/image" Target="../media/image19.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jpg"/><Relationship Id="rId11" Type="http://schemas.openxmlformats.org/officeDocument/2006/relationships/image" Target="../media/image18.png"/><Relationship Id="rId5" Type="http://schemas.openxmlformats.org/officeDocument/2006/relationships/image" Target="../media/image12.jpg"/><Relationship Id="rId15" Type="http://schemas.openxmlformats.org/officeDocument/2006/relationships/image" Target="../media/image22.png"/><Relationship Id="rId10" Type="http://schemas.openxmlformats.org/officeDocument/2006/relationships/image" Target="../media/image17.jpg"/><Relationship Id="rId4" Type="http://schemas.openxmlformats.org/officeDocument/2006/relationships/image" Target="../media/image11.jpg"/><Relationship Id="rId9" Type="http://schemas.openxmlformats.org/officeDocument/2006/relationships/image" Target="../media/image16.jpg"/><Relationship Id="rId14" Type="http://schemas.openxmlformats.org/officeDocument/2006/relationships/image" Target="../media/image21.png"/></Relationships>
</file>

<file path=ppt/slides/_rels/slide20.xml.rels><?xml version="1.0" encoding="UTF-8" standalone="yes"?>
<Relationships xmlns="http://schemas.openxmlformats.org/package/2006/relationships"><Relationship Id="rId8" Type="http://schemas.openxmlformats.org/officeDocument/2006/relationships/hyperlink" Target="https://app.zenhub.com/workspaces/1095b-tax-form-61e19735167b2500170b2146/issues/department-of-veterans-affairs/va.gov-team/38387" TargetMode="External"/><Relationship Id="rId3" Type="http://schemas.openxmlformats.org/officeDocument/2006/relationships/hyperlink" Target="https://app.zenhub.com/workspaces/1095b-tax-form-61e19735167b2500170b2146/issues/department-of-veterans-affairs/va.gov-team/39722" TargetMode="External"/><Relationship Id="rId7" Type="http://schemas.openxmlformats.org/officeDocument/2006/relationships/hyperlink" Target="https://app.zenhub.com/workspaces/1095b-tax-form-61e19735167b2500170b2146/issues/department-of-veterans-affairs/va.gov-team/36175"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app.zenhub.com/workspaces/1095b-tax-form-61e19735167b2500170b2146/issues/department-of-veterans-affairs/va.gov-team/41560" TargetMode="External"/><Relationship Id="rId5" Type="http://schemas.openxmlformats.org/officeDocument/2006/relationships/hyperlink" Target="https://app.zenhub.com/workspaces/1095b-tax-form-61e19735167b2500170b2146/issues/department-of-veterans-affairs/va.gov-team/38351" TargetMode="External"/><Relationship Id="rId4" Type="http://schemas.openxmlformats.org/officeDocument/2006/relationships/hyperlink" Target="https://yourit.va.gov/va?id=ticket&amp;table=sc_req_item&amp;sys_id=dc56193d1ba2851035608515624bcb2e" TargetMode="External"/><Relationship Id="rId9" Type="http://schemas.openxmlformats.org/officeDocument/2006/relationships/hyperlink" Target="https://app.zenhub.com/workspaces/1095b-tax-form-61e19735167b2500170b2146/issues/department-of-veterans-affairs/va.gov-team/40454"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28.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hyperlink" Target="https://app.zenhub.com/workspaces/myhealth-moteam-6261985a7d74510015ecc547/issues/department-of-veterans-affairs/va.gov-team/42799" TargetMode="External"/><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hyperlink" Target="https://github.com/department-of-veterans-affairs/va.gov-team/blob/master/products/health-care/health-apartment/Health%20Hub/Research/IA%20Tree%20Test%201/Reasearch%20synthesis%20Veteran%20and%20caregiver%20IA%20treejack%207.12.22.pdf" TargetMode="External"/><Relationship Id="rId4" Type="http://schemas.openxmlformats.org/officeDocument/2006/relationships/hyperlink" Target="https://app.zenhub.com/workspaces/myhealth-moteam-6261985a7d74510015ecc547/issues/department-of-veterans-affairs/va.gov-team/43275"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app.zenhub.com/workspaces/myhealth-moteam-6261985a7d74510015ecc547/issues/department-of-veterans-affairs/va.gov-team/43825" TargetMode="External"/><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hyperlink" Target="https://docs.google.com/document/d/1v87ona9OHK04QcRG2To7N-XrnWOWI60lbFZh1bDPcu0/edit#heading=h.jz5t1u25we32" TargetMode="External"/><Relationship Id="rId5" Type="http://schemas.openxmlformats.org/officeDocument/2006/relationships/hyperlink" Target="https://github.com/department-of-veterans-affairs/va.gov-team/blob/master/products/health-care/health-apartment/Health%20Hub/Research/Research%20%232/Draft%20Research%20plan%202%207.12.22.pdf" TargetMode="External"/><Relationship Id="rId4" Type="http://schemas.openxmlformats.org/officeDocument/2006/relationships/hyperlink" Target="https://app.zenhub.com/workspaces/myhealth-moteam-6261985a7d74510015ecc547/issues/department-of-veterans-affairs/va.gov-team/43826"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
          <p:cNvSpPr txBox="1">
            <a:spLocks noGrp="1"/>
          </p:cNvSpPr>
          <p:nvPr>
            <p:ph type="ctrTitle"/>
          </p:nvPr>
        </p:nvSpPr>
        <p:spPr>
          <a:xfrm>
            <a:off x="303123" y="2358316"/>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Sprint 6 Demo</a:t>
            </a:r>
            <a:endParaRPr/>
          </a:p>
        </p:txBody>
      </p:sp>
      <p:sp>
        <p:nvSpPr>
          <p:cNvPr id="180" name="Google Shape;180;p1"/>
          <p:cNvSpPr txBox="1">
            <a:spLocks noGrp="1"/>
          </p:cNvSpPr>
          <p:nvPr>
            <p:ph type="subTitle" idx="1"/>
          </p:nvPr>
        </p:nvSpPr>
        <p:spPr>
          <a:xfrm>
            <a:off x="341868" y="3625768"/>
            <a:ext cx="4852432" cy="365125"/>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lt1"/>
              </a:buClr>
              <a:buSzPts val="2000"/>
              <a:buNone/>
            </a:pPr>
            <a:r>
              <a:rPr lang="en-US"/>
              <a:t>Tuesday, July 12th , 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8"/>
          <p:cNvSpPr txBox="1">
            <a:spLocks noGrp="1"/>
          </p:cNvSpPr>
          <p:nvPr>
            <p:ph type="ctrTitle"/>
          </p:nvPr>
        </p:nvSpPr>
        <p:spPr>
          <a:xfrm>
            <a:off x="248880" y="2938176"/>
            <a:ext cx="8387120"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1095-B Status Update</a:t>
            </a:r>
            <a:endParaRPr/>
          </a:p>
        </p:txBody>
      </p:sp>
      <p:sp>
        <p:nvSpPr>
          <p:cNvPr id="459" name="Google Shape;459;p8"/>
          <p:cNvSpPr txBox="1">
            <a:spLocks noGrp="1"/>
          </p:cNvSpPr>
          <p:nvPr>
            <p:ph type="body" idx="1"/>
          </p:nvPr>
        </p:nvSpPr>
        <p:spPr>
          <a:xfrm>
            <a:off x="341868" y="2523777"/>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t>SPRINT 6 DEMO</a:t>
            </a:r>
            <a:endParaRPr/>
          </a:p>
        </p:txBody>
      </p:sp>
      <p:sp>
        <p:nvSpPr>
          <p:cNvPr id="460" name="Google Shape;460;p8"/>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sp>
        <p:nvSpPr>
          <p:cNvPr id="461" name="Google Shape;461;p8"/>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07-12 Sprint 6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6"/>
          <p:cNvSpPr/>
          <p:nvPr/>
        </p:nvSpPr>
        <p:spPr>
          <a:xfrm>
            <a:off x="6658418" y="1709492"/>
            <a:ext cx="1005900" cy="4572000"/>
          </a:xfrm>
          <a:prstGeom prst="rect">
            <a:avLst/>
          </a:prstGeom>
          <a:solidFill>
            <a:srgbClr val="D3E9F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DFFFD"/>
              </a:buClr>
              <a:buSzPts val="900"/>
              <a:buFont typeface="Calibri"/>
              <a:buNone/>
            </a:pPr>
            <a:endParaRPr sz="900" b="0" i="0" u="none" strike="noStrike" cap="none">
              <a:solidFill>
                <a:srgbClr val="FDFFFD"/>
              </a:solidFill>
              <a:latin typeface="PT Serif"/>
              <a:ea typeface="PT Serif"/>
              <a:cs typeface="PT Serif"/>
              <a:sym typeface="PT Serif"/>
            </a:endParaRPr>
          </a:p>
        </p:txBody>
      </p:sp>
      <p:sp>
        <p:nvSpPr>
          <p:cNvPr id="467" name="Google Shape;467;p6"/>
          <p:cNvSpPr txBox="1">
            <a:spLocks noGrp="1"/>
          </p:cNvSpPr>
          <p:nvPr>
            <p:ph type="title"/>
          </p:nvPr>
        </p:nvSpPr>
        <p:spPr>
          <a:xfrm>
            <a:off x="411480" y="713232"/>
            <a:ext cx="4040145"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a:t>1095-B Workplan v7</a:t>
            </a:r>
            <a:endParaRPr sz="2800">
              <a:highlight>
                <a:srgbClr val="FFFF00"/>
              </a:highlight>
            </a:endParaRPr>
          </a:p>
        </p:txBody>
      </p:sp>
      <p:sp>
        <p:nvSpPr>
          <p:cNvPr id="468" name="Google Shape;468;p6"/>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11</a:t>
            </a:fld>
            <a:endParaRPr sz="1200" b="0" i="0" u="none" strike="noStrike" cap="none">
              <a:solidFill>
                <a:srgbClr val="8A8A8A"/>
              </a:solidFill>
              <a:latin typeface="Source Sans Pro"/>
              <a:ea typeface="Source Sans Pro"/>
              <a:cs typeface="Source Sans Pro"/>
              <a:sym typeface="Source Sans Pro"/>
            </a:endParaRPr>
          </a:p>
        </p:txBody>
      </p:sp>
      <p:sp>
        <p:nvSpPr>
          <p:cNvPr id="469" name="Google Shape;469;p6"/>
          <p:cNvSpPr txBox="1"/>
          <p:nvPr/>
        </p:nvSpPr>
        <p:spPr>
          <a:xfrm>
            <a:off x="1831746" y="1413476"/>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7</a:t>
            </a:r>
            <a:endParaRPr sz="900" b="1" i="0" u="none" strike="noStrike" cap="none">
              <a:solidFill>
                <a:srgbClr val="202120"/>
              </a:solidFill>
              <a:latin typeface="Source Sans Pro SemiBold"/>
              <a:ea typeface="Source Sans Pro SemiBold"/>
              <a:cs typeface="Source Sans Pro SemiBold"/>
              <a:sym typeface="Source Sans Pro SemiBold"/>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4/20 – 5/03</a:t>
            </a:r>
            <a:endParaRPr sz="1400" b="0" i="0" u="none" strike="noStrike" cap="none">
              <a:solidFill>
                <a:srgbClr val="000000"/>
              </a:solidFill>
              <a:latin typeface="Arial"/>
              <a:ea typeface="Arial"/>
              <a:cs typeface="Arial"/>
              <a:sym typeface="Arial"/>
            </a:endParaRPr>
          </a:p>
        </p:txBody>
      </p:sp>
      <p:sp>
        <p:nvSpPr>
          <p:cNvPr id="470" name="Google Shape;470;p6"/>
          <p:cNvSpPr/>
          <p:nvPr/>
        </p:nvSpPr>
        <p:spPr>
          <a:xfrm>
            <a:off x="1639087" y="2573949"/>
            <a:ext cx="82296" cy="82576"/>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202120"/>
              </a:buClr>
              <a:buSzPts val="900"/>
              <a:buFont typeface="Calibri"/>
              <a:buNone/>
            </a:pPr>
            <a:endParaRPr sz="900" b="0" i="0" u="none" strike="noStrike" cap="none">
              <a:solidFill>
                <a:srgbClr val="202120"/>
              </a:solidFill>
              <a:latin typeface="PT Serif"/>
              <a:ea typeface="PT Serif"/>
              <a:cs typeface="PT Serif"/>
              <a:sym typeface="PT Serif"/>
            </a:endParaRPr>
          </a:p>
        </p:txBody>
      </p:sp>
      <p:cxnSp>
        <p:nvCxnSpPr>
          <p:cNvPr id="471" name="Google Shape;471;p6"/>
          <p:cNvCxnSpPr/>
          <p:nvPr/>
        </p:nvCxnSpPr>
        <p:spPr>
          <a:xfrm flipH="1">
            <a:off x="2573257" y="1705658"/>
            <a:ext cx="25821" cy="4572000"/>
          </a:xfrm>
          <a:prstGeom prst="straightConnector1">
            <a:avLst/>
          </a:prstGeom>
          <a:noFill/>
          <a:ln w="9525" cap="flat" cmpd="sng">
            <a:solidFill>
              <a:srgbClr val="7F7F7F"/>
            </a:solidFill>
            <a:prstDash val="solid"/>
            <a:round/>
            <a:headEnd type="none" w="sm" len="sm"/>
            <a:tailEnd type="none" w="sm" len="sm"/>
          </a:ln>
        </p:spPr>
      </p:cxnSp>
      <p:cxnSp>
        <p:nvCxnSpPr>
          <p:cNvPr id="472" name="Google Shape;472;p6"/>
          <p:cNvCxnSpPr/>
          <p:nvPr/>
        </p:nvCxnSpPr>
        <p:spPr>
          <a:xfrm flipH="1">
            <a:off x="1545540" y="1703676"/>
            <a:ext cx="36885" cy="4572000"/>
          </a:xfrm>
          <a:prstGeom prst="straightConnector1">
            <a:avLst/>
          </a:prstGeom>
          <a:noFill/>
          <a:ln w="9525" cap="flat" cmpd="sng">
            <a:solidFill>
              <a:srgbClr val="7F7F7F"/>
            </a:solidFill>
            <a:prstDash val="solid"/>
            <a:round/>
            <a:headEnd type="none" w="sm" len="sm"/>
            <a:tailEnd type="none" w="sm" len="sm"/>
          </a:ln>
        </p:spPr>
      </p:cxnSp>
      <p:cxnSp>
        <p:nvCxnSpPr>
          <p:cNvPr id="473" name="Google Shape;473;p6"/>
          <p:cNvCxnSpPr/>
          <p:nvPr/>
        </p:nvCxnSpPr>
        <p:spPr>
          <a:xfrm flipH="1">
            <a:off x="3075867" y="1715402"/>
            <a:ext cx="7500" cy="4572000"/>
          </a:xfrm>
          <a:prstGeom prst="straightConnector1">
            <a:avLst/>
          </a:prstGeom>
          <a:noFill/>
          <a:ln w="9525" cap="flat" cmpd="sng">
            <a:solidFill>
              <a:srgbClr val="C7C7C7"/>
            </a:solidFill>
            <a:prstDash val="dot"/>
            <a:round/>
            <a:headEnd type="none" w="sm" len="sm"/>
            <a:tailEnd type="none" w="sm" len="sm"/>
          </a:ln>
        </p:spPr>
      </p:cxnSp>
      <p:cxnSp>
        <p:nvCxnSpPr>
          <p:cNvPr id="474" name="Google Shape;474;p6"/>
          <p:cNvCxnSpPr/>
          <p:nvPr/>
        </p:nvCxnSpPr>
        <p:spPr>
          <a:xfrm>
            <a:off x="2074934" y="1708140"/>
            <a:ext cx="0" cy="4572000"/>
          </a:xfrm>
          <a:prstGeom prst="straightConnector1">
            <a:avLst/>
          </a:prstGeom>
          <a:noFill/>
          <a:ln w="9525" cap="flat" cmpd="sng">
            <a:solidFill>
              <a:srgbClr val="C7C7C7"/>
            </a:solidFill>
            <a:prstDash val="dot"/>
            <a:round/>
            <a:headEnd type="none" w="sm" len="sm"/>
            <a:tailEnd type="none" w="sm" len="sm"/>
          </a:ln>
        </p:spPr>
      </p:cxnSp>
      <p:cxnSp>
        <p:nvCxnSpPr>
          <p:cNvPr id="475" name="Google Shape;475;p6"/>
          <p:cNvCxnSpPr/>
          <p:nvPr/>
        </p:nvCxnSpPr>
        <p:spPr>
          <a:xfrm>
            <a:off x="6637195" y="1702410"/>
            <a:ext cx="21202" cy="4572000"/>
          </a:xfrm>
          <a:prstGeom prst="straightConnector1">
            <a:avLst/>
          </a:prstGeom>
          <a:noFill/>
          <a:ln w="9525" cap="flat" cmpd="sng">
            <a:solidFill>
              <a:srgbClr val="7F7F7F"/>
            </a:solidFill>
            <a:prstDash val="solid"/>
            <a:round/>
            <a:headEnd type="none" w="sm" len="sm"/>
            <a:tailEnd type="none" w="sm" len="sm"/>
          </a:ln>
        </p:spPr>
      </p:cxnSp>
      <p:cxnSp>
        <p:nvCxnSpPr>
          <p:cNvPr id="476" name="Google Shape;476;p6"/>
          <p:cNvCxnSpPr/>
          <p:nvPr/>
        </p:nvCxnSpPr>
        <p:spPr>
          <a:xfrm rot="10800000" flipH="1">
            <a:off x="510273" y="2966163"/>
            <a:ext cx="11130552" cy="24272"/>
          </a:xfrm>
          <a:prstGeom prst="straightConnector1">
            <a:avLst/>
          </a:prstGeom>
          <a:noFill/>
          <a:ln w="9525" cap="flat" cmpd="sng">
            <a:solidFill>
              <a:srgbClr val="747C74"/>
            </a:solidFill>
            <a:prstDash val="solid"/>
            <a:round/>
            <a:headEnd type="none" w="sm" len="sm"/>
            <a:tailEnd type="none" w="sm" len="sm"/>
          </a:ln>
        </p:spPr>
      </p:cxnSp>
      <p:cxnSp>
        <p:nvCxnSpPr>
          <p:cNvPr id="477" name="Google Shape;477;p6"/>
          <p:cNvCxnSpPr/>
          <p:nvPr/>
        </p:nvCxnSpPr>
        <p:spPr>
          <a:xfrm rot="10800000" flipH="1">
            <a:off x="481622" y="4126595"/>
            <a:ext cx="11127556" cy="12340"/>
          </a:xfrm>
          <a:prstGeom prst="straightConnector1">
            <a:avLst/>
          </a:prstGeom>
          <a:noFill/>
          <a:ln w="9525" cap="flat" cmpd="sng">
            <a:solidFill>
              <a:srgbClr val="747C74"/>
            </a:solidFill>
            <a:prstDash val="solid"/>
            <a:round/>
            <a:headEnd type="none" w="sm" len="sm"/>
            <a:tailEnd type="none" w="sm" len="sm"/>
          </a:ln>
        </p:spPr>
      </p:cxnSp>
      <p:cxnSp>
        <p:nvCxnSpPr>
          <p:cNvPr id="478" name="Google Shape;478;p6"/>
          <p:cNvCxnSpPr/>
          <p:nvPr/>
        </p:nvCxnSpPr>
        <p:spPr>
          <a:xfrm rot="10800000" flipH="1">
            <a:off x="1582425" y="1703055"/>
            <a:ext cx="10058400" cy="6436"/>
          </a:xfrm>
          <a:prstGeom prst="straightConnector1">
            <a:avLst/>
          </a:prstGeom>
          <a:noFill/>
          <a:ln w="12700" cap="flat" cmpd="sng">
            <a:solidFill>
              <a:schemeClr val="dk1"/>
            </a:solidFill>
            <a:prstDash val="solid"/>
            <a:round/>
            <a:headEnd type="none" w="sm" len="sm"/>
            <a:tailEnd type="none" w="sm" len="sm"/>
          </a:ln>
        </p:spPr>
      </p:cxnSp>
      <p:cxnSp>
        <p:nvCxnSpPr>
          <p:cNvPr id="479" name="Google Shape;479;p6"/>
          <p:cNvCxnSpPr/>
          <p:nvPr/>
        </p:nvCxnSpPr>
        <p:spPr>
          <a:xfrm>
            <a:off x="498105" y="5217626"/>
            <a:ext cx="11111073" cy="5816"/>
          </a:xfrm>
          <a:prstGeom prst="straightConnector1">
            <a:avLst/>
          </a:prstGeom>
          <a:noFill/>
          <a:ln w="9525" cap="flat" cmpd="sng">
            <a:solidFill>
              <a:srgbClr val="747C74"/>
            </a:solidFill>
            <a:prstDash val="solid"/>
            <a:round/>
            <a:headEnd type="none" w="sm" len="sm"/>
            <a:tailEnd type="none" w="sm" len="sm"/>
          </a:ln>
        </p:spPr>
      </p:cxnSp>
      <p:sp>
        <p:nvSpPr>
          <p:cNvPr id="480" name="Google Shape;480;p6"/>
          <p:cNvSpPr txBox="1"/>
          <p:nvPr/>
        </p:nvSpPr>
        <p:spPr>
          <a:xfrm>
            <a:off x="3114169" y="4895339"/>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endParaRPr sz="900" b="0" i="0" u="none" strike="noStrike" cap="none">
              <a:solidFill>
                <a:srgbClr val="202120"/>
              </a:solidFill>
              <a:latin typeface="PT Serif"/>
              <a:ea typeface="PT Serif"/>
              <a:cs typeface="PT Serif"/>
              <a:sym typeface="PT Serif"/>
            </a:endParaRPr>
          </a:p>
        </p:txBody>
      </p:sp>
      <p:sp>
        <p:nvSpPr>
          <p:cNvPr id="481" name="Google Shape;481;p6"/>
          <p:cNvSpPr txBox="1"/>
          <p:nvPr/>
        </p:nvSpPr>
        <p:spPr>
          <a:xfrm>
            <a:off x="3114169" y="4895339"/>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endParaRPr sz="900" b="0" i="0" u="none" strike="noStrike" cap="none">
              <a:solidFill>
                <a:srgbClr val="202120"/>
              </a:solidFill>
              <a:latin typeface="PT Serif"/>
              <a:ea typeface="PT Serif"/>
              <a:cs typeface="PT Serif"/>
              <a:sym typeface="PT Serif"/>
            </a:endParaRPr>
          </a:p>
        </p:txBody>
      </p:sp>
      <p:cxnSp>
        <p:nvCxnSpPr>
          <p:cNvPr id="482" name="Google Shape;482;p6"/>
          <p:cNvCxnSpPr/>
          <p:nvPr/>
        </p:nvCxnSpPr>
        <p:spPr>
          <a:xfrm>
            <a:off x="6130668" y="1694668"/>
            <a:ext cx="0" cy="4572000"/>
          </a:xfrm>
          <a:prstGeom prst="straightConnector1">
            <a:avLst/>
          </a:prstGeom>
          <a:noFill/>
          <a:ln w="9525" cap="flat" cmpd="sng">
            <a:solidFill>
              <a:srgbClr val="C7C7C7"/>
            </a:solidFill>
            <a:prstDash val="dot"/>
            <a:round/>
            <a:headEnd type="none" w="sm" len="sm"/>
            <a:tailEnd type="none" w="sm" len="sm"/>
          </a:ln>
        </p:spPr>
      </p:cxnSp>
      <p:cxnSp>
        <p:nvCxnSpPr>
          <p:cNvPr id="483" name="Google Shape;483;p6"/>
          <p:cNvCxnSpPr/>
          <p:nvPr/>
        </p:nvCxnSpPr>
        <p:spPr>
          <a:xfrm>
            <a:off x="5149103" y="1709492"/>
            <a:ext cx="0" cy="4572000"/>
          </a:xfrm>
          <a:prstGeom prst="straightConnector1">
            <a:avLst/>
          </a:prstGeom>
          <a:noFill/>
          <a:ln w="9525" cap="flat" cmpd="sng">
            <a:solidFill>
              <a:srgbClr val="C7C7C7"/>
            </a:solidFill>
            <a:prstDash val="dot"/>
            <a:round/>
            <a:headEnd type="none" w="sm" len="sm"/>
            <a:tailEnd type="none" w="sm" len="sm"/>
          </a:ln>
        </p:spPr>
      </p:cxnSp>
      <p:sp>
        <p:nvSpPr>
          <p:cNvPr id="484" name="Google Shape;484;p6"/>
          <p:cNvSpPr txBox="1"/>
          <p:nvPr/>
        </p:nvSpPr>
        <p:spPr>
          <a:xfrm>
            <a:off x="9835687" y="6408650"/>
            <a:ext cx="1805138"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Workplan</a:t>
            </a:r>
            <a:endParaRPr sz="1800" b="0" i="0" u="none" strike="noStrike" cap="none">
              <a:solidFill>
                <a:srgbClr val="202120"/>
              </a:solidFill>
              <a:latin typeface="Calibri"/>
              <a:ea typeface="Calibri"/>
              <a:cs typeface="Calibri"/>
              <a:sym typeface="Calibri"/>
            </a:endParaRPr>
          </a:p>
        </p:txBody>
      </p:sp>
      <p:grpSp>
        <p:nvGrpSpPr>
          <p:cNvPr id="485" name="Google Shape;485;p6"/>
          <p:cNvGrpSpPr/>
          <p:nvPr/>
        </p:nvGrpSpPr>
        <p:grpSpPr>
          <a:xfrm>
            <a:off x="7034025" y="933026"/>
            <a:ext cx="1295260" cy="5357112"/>
            <a:chOff x="7087936" y="1374531"/>
            <a:chExt cx="1365300" cy="6659760"/>
          </a:xfrm>
        </p:grpSpPr>
        <p:cxnSp>
          <p:nvCxnSpPr>
            <p:cNvPr id="486" name="Google Shape;486;p6"/>
            <p:cNvCxnSpPr/>
            <p:nvPr/>
          </p:nvCxnSpPr>
          <p:spPr>
            <a:xfrm flipH="1">
              <a:off x="7731614" y="1782179"/>
              <a:ext cx="4750" cy="6252112"/>
            </a:xfrm>
            <a:prstGeom prst="straightConnector1">
              <a:avLst/>
            </a:prstGeom>
            <a:noFill/>
            <a:ln w="12700" cap="flat" cmpd="sng">
              <a:solidFill>
                <a:srgbClr val="A1AEBF"/>
              </a:solidFill>
              <a:prstDash val="solid"/>
              <a:round/>
              <a:headEnd type="none" w="sm" len="sm"/>
              <a:tailEnd type="none" w="sm" len="sm"/>
            </a:ln>
          </p:spPr>
        </p:cxnSp>
        <p:grpSp>
          <p:nvGrpSpPr>
            <p:cNvPr id="487" name="Google Shape;487;p6"/>
            <p:cNvGrpSpPr/>
            <p:nvPr/>
          </p:nvGrpSpPr>
          <p:grpSpPr>
            <a:xfrm>
              <a:off x="7087936" y="1374531"/>
              <a:ext cx="1365300" cy="422053"/>
              <a:chOff x="7208586" y="1406281"/>
              <a:chExt cx="1365300" cy="422053"/>
            </a:xfrm>
          </p:grpSpPr>
          <p:sp>
            <p:nvSpPr>
              <p:cNvPr id="488" name="Google Shape;488;p6"/>
              <p:cNvSpPr/>
              <p:nvPr/>
            </p:nvSpPr>
            <p:spPr>
              <a:xfrm>
                <a:off x="7208586" y="1406281"/>
                <a:ext cx="1365300" cy="344101"/>
              </a:xfrm>
              <a:prstGeom prst="roundRect">
                <a:avLst>
                  <a:gd name="adj" fmla="val 16667"/>
                </a:avLst>
              </a:prstGeom>
              <a:solidFill>
                <a:srgbClr val="D3E9FF"/>
              </a:solidFill>
              <a:ln>
                <a:noFill/>
              </a:ln>
            </p:spPr>
            <p:txBody>
              <a:bodyPr spcFirstLastPara="1" wrap="square" lIns="91425" tIns="73150" rIns="91425" bIns="45700" anchor="ctr" anchorCtr="0">
                <a:noAutofit/>
              </a:bodyPr>
              <a:lstStyle/>
              <a:p>
                <a:pPr marL="0" marR="0" lvl="0" indent="0" algn="ctr" rtl="0">
                  <a:lnSpc>
                    <a:spcPct val="100000"/>
                  </a:lnSpc>
                  <a:spcBef>
                    <a:spcPts val="0"/>
                  </a:spcBef>
                  <a:spcAft>
                    <a:spcPts val="0"/>
                  </a:spcAft>
                  <a:buClr>
                    <a:srgbClr val="022D50"/>
                  </a:buClr>
                  <a:buSzPts val="1200"/>
                  <a:buFont typeface="Source Sans Pro SemiBold"/>
                  <a:buNone/>
                </a:pPr>
                <a:r>
                  <a:rPr lang="en-US" sz="1200" b="1" i="0" u="none" strike="noStrike" cap="none">
                    <a:solidFill>
                      <a:srgbClr val="022D50"/>
                    </a:solidFill>
                    <a:latin typeface="Source Sans Pro SemiBold"/>
                    <a:ea typeface="Source Sans Pro SemiBold"/>
                    <a:cs typeface="Source Sans Pro SemiBold"/>
                    <a:sym typeface="Source Sans Pro SemiBold"/>
                  </a:rPr>
                  <a:t>WE ARE HERE</a:t>
                </a:r>
                <a:endParaRPr sz="1200" b="1" i="0" u="none" strike="noStrike" cap="none">
                  <a:solidFill>
                    <a:srgbClr val="022D50"/>
                  </a:solidFill>
                  <a:latin typeface="Source Sans Pro SemiBold"/>
                  <a:ea typeface="Source Sans Pro SemiBold"/>
                  <a:cs typeface="Source Sans Pro SemiBold"/>
                  <a:sym typeface="Source Sans Pro SemiBold"/>
                </a:endParaRPr>
              </a:p>
            </p:txBody>
          </p:sp>
          <p:sp>
            <p:nvSpPr>
              <p:cNvPr id="489" name="Google Shape;489;p6"/>
              <p:cNvSpPr/>
              <p:nvPr/>
            </p:nvSpPr>
            <p:spPr>
              <a:xfrm rot="10800000">
                <a:off x="7773027" y="1745784"/>
                <a:ext cx="171449" cy="82550"/>
              </a:xfrm>
              <a:prstGeom prst="triangle">
                <a:avLst>
                  <a:gd name="adj" fmla="val 50000"/>
                </a:avLst>
              </a:prstGeom>
              <a:solidFill>
                <a:srgbClr val="D3E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202120"/>
                  </a:buClr>
                  <a:buSzPts val="1400"/>
                  <a:buFont typeface="Calibri"/>
                  <a:buNone/>
                </a:pPr>
                <a:endParaRPr sz="1400" b="0" i="0" u="none" strike="noStrike" cap="none">
                  <a:solidFill>
                    <a:srgbClr val="FDFFFD"/>
                  </a:solidFill>
                  <a:latin typeface="Arial"/>
                  <a:ea typeface="Arial"/>
                  <a:cs typeface="Arial"/>
                  <a:sym typeface="Arial"/>
                </a:endParaRPr>
              </a:p>
            </p:txBody>
          </p:sp>
        </p:grpSp>
      </p:grpSp>
      <p:cxnSp>
        <p:nvCxnSpPr>
          <p:cNvPr id="490" name="Google Shape;490;p6"/>
          <p:cNvCxnSpPr/>
          <p:nvPr/>
        </p:nvCxnSpPr>
        <p:spPr>
          <a:xfrm flipH="1">
            <a:off x="11622379" y="1710135"/>
            <a:ext cx="9754" cy="4572000"/>
          </a:xfrm>
          <a:prstGeom prst="straightConnector1">
            <a:avLst/>
          </a:prstGeom>
          <a:noFill/>
          <a:ln w="9525" cap="flat" cmpd="sng">
            <a:solidFill>
              <a:srgbClr val="7F7F7F"/>
            </a:solidFill>
            <a:prstDash val="solid"/>
            <a:round/>
            <a:headEnd type="none" w="sm" len="sm"/>
            <a:tailEnd type="none" w="sm" len="sm"/>
          </a:ln>
        </p:spPr>
      </p:cxnSp>
      <p:cxnSp>
        <p:nvCxnSpPr>
          <p:cNvPr id="491" name="Google Shape;491;p6"/>
          <p:cNvCxnSpPr/>
          <p:nvPr/>
        </p:nvCxnSpPr>
        <p:spPr>
          <a:xfrm>
            <a:off x="4106617" y="1724445"/>
            <a:ext cx="0" cy="4572000"/>
          </a:xfrm>
          <a:prstGeom prst="straightConnector1">
            <a:avLst/>
          </a:prstGeom>
          <a:noFill/>
          <a:ln w="9525" cap="flat" cmpd="sng">
            <a:solidFill>
              <a:srgbClr val="C7C7C7"/>
            </a:solidFill>
            <a:prstDash val="dot"/>
            <a:round/>
            <a:headEnd type="none" w="sm" len="sm"/>
            <a:tailEnd type="none" w="sm" len="sm"/>
          </a:ln>
        </p:spPr>
      </p:cxnSp>
      <p:sp>
        <p:nvSpPr>
          <p:cNvPr id="492" name="Google Shape;492;p6"/>
          <p:cNvSpPr/>
          <p:nvPr/>
        </p:nvSpPr>
        <p:spPr>
          <a:xfrm>
            <a:off x="585305" y="2232258"/>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303A46"/>
                </a:solidFill>
                <a:latin typeface="Source Sans Pro SemiBold"/>
                <a:ea typeface="Source Sans Pro SemiBold"/>
                <a:cs typeface="Source Sans Pro SemiBold"/>
                <a:sym typeface="Source Sans Pro SemiBold"/>
              </a:rPr>
              <a:t>Product &amp; Delivery</a:t>
            </a:r>
            <a:endParaRPr sz="900" b="1" i="0" u="none" strike="noStrike" cap="none">
              <a:solidFill>
                <a:srgbClr val="303A46"/>
              </a:solidFill>
              <a:latin typeface="Source Sans Pro SemiBold"/>
              <a:ea typeface="Source Sans Pro SemiBold"/>
              <a:cs typeface="Source Sans Pro SemiBold"/>
              <a:sym typeface="Source Sans Pro SemiBold"/>
            </a:endParaRPr>
          </a:p>
        </p:txBody>
      </p:sp>
      <p:sp>
        <p:nvSpPr>
          <p:cNvPr id="493" name="Google Shape;493;p6"/>
          <p:cNvSpPr/>
          <p:nvPr/>
        </p:nvSpPr>
        <p:spPr>
          <a:xfrm>
            <a:off x="573847" y="4447685"/>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303A46"/>
                </a:solidFill>
                <a:latin typeface="Source Sans Pro SemiBold"/>
                <a:ea typeface="Source Sans Pro SemiBold"/>
                <a:cs typeface="Source Sans Pro SemiBold"/>
                <a:sym typeface="Source Sans Pro SemiBold"/>
              </a:rPr>
              <a:t>Engineering &amp; Development</a:t>
            </a:r>
            <a:endParaRPr sz="900" b="1" i="0" u="none" strike="noStrike" cap="none">
              <a:solidFill>
                <a:srgbClr val="303A46"/>
              </a:solidFill>
              <a:latin typeface="Source Sans Pro SemiBold"/>
              <a:ea typeface="Source Sans Pro SemiBold"/>
              <a:cs typeface="Source Sans Pro SemiBold"/>
              <a:sym typeface="Source Sans Pro SemiBold"/>
            </a:endParaRPr>
          </a:p>
        </p:txBody>
      </p:sp>
      <p:sp>
        <p:nvSpPr>
          <p:cNvPr id="494" name="Google Shape;494;p6"/>
          <p:cNvSpPr/>
          <p:nvPr/>
        </p:nvSpPr>
        <p:spPr>
          <a:xfrm>
            <a:off x="585305" y="3103573"/>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303A46"/>
                </a:solidFill>
                <a:latin typeface="Source Sans Pro SemiBold"/>
                <a:ea typeface="Source Sans Pro SemiBold"/>
                <a:cs typeface="Source Sans Pro SemiBold"/>
                <a:sym typeface="Source Sans Pro SemiBold"/>
              </a:rPr>
              <a:t>User Experience &amp; Design</a:t>
            </a:r>
            <a:endParaRPr sz="900" b="1" i="0" u="none" strike="noStrike" cap="none">
              <a:solidFill>
                <a:srgbClr val="303A46"/>
              </a:solidFill>
              <a:latin typeface="Source Sans Pro SemiBold"/>
              <a:ea typeface="Source Sans Pro SemiBold"/>
              <a:cs typeface="Source Sans Pro SemiBold"/>
              <a:sym typeface="Source Sans Pro SemiBold"/>
            </a:endParaRPr>
          </a:p>
        </p:txBody>
      </p:sp>
      <p:pic>
        <p:nvPicPr>
          <p:cNvPr id="495" name="Google Shape;495;p6"/>
          <p:cNvPicPr preferRelativeResize="0"/>
          <p:nvPr/>
        </p:nvPicPr>
        <p:blipFill rotWithShape="1">
          <a:blip r:embed="rId3">
            <a:alphaModFix/>
          </a:blip>
          <a:srcRect/>
          <a:stretch/>
        </p:blipFill>
        <p:spPr>
          <a:xfrm>
            <a:off x="681607" y="3642177"/>
            <a:ext cx="265176" cy="265176"/>
          </a:xfrm>
          <a:prstGeom prst="rect">
            <a:avLst/>
          </a:prstGeom>
          <a:noFill/>
          <a:ln>
            <a:noFill/>
          </a:ln>
        </p:spPr>
      </p:pic>
      <p:pic>
        <p:nvPicPr>
          <p:cNvPr id="496" name="Google Shape;496;p6"/>
          <p:cNvPicPr preferRelativeResize="0"/>
          <p:nvPr/>
        </p:nvPicPr>
        <p:blipFill rotWithShape="1">
          <a:blip r:embed="rId4">
            <a:alphaModFix/>
          </a:blip>
          <a:srcRect/>
          <a:stretch/>
        </p:blipFill>
        <p:spPr>
          <a:xfrm>
            <a:off x="665515" y="2584138"/>
            <a:ext cx="265176" cy="265176"/>
          </a:xfrm>
          <a:prstGeom prst="rect">
            <a:avLst/>
          </a:prstGeom>
          <a:noFill/>
          <a:ln>
            <a:noFill/>
          </a:ln>
        </p:spPr>
      </p:pic>
      <p:pic>
        <p:nvPicPr>
          <p:cNvPr id="497" name="Google Shape;497;p6"/>
          <p:cNvPicPr preferRelativeResize="0"/>
          <p:nvPr/>
        </p:nvPicPr>
        <p:blipFill rotWithShape="1">
          <a:blip r:embed="rId5">
            <a:alphaModFix/>
          </a:blip>
          <a:srcRect/>
          <a:stretch/>
        </p:blipFill>
        <p:spPr>
          <a:xfrm>
            <a:off x="665515" y="4790332"/>
            <a:ext cx="265176" cy="265176"/>
          </a:xfrm>
          <a:prstGeom prst="rect">
            <a:avLst/>
          </a:prstGeom>
          <a:noFill/>
          <a:ln>
            <a:noFill/>
          </a:ln>
        </p:spPr>
      </p:pic>
      <p:sp>
        <p:nvSpPr>
          <p:cNvPr id="498" name="Google Shape;498;p6"/>
          <p:cNvSpPr txBox="1"/>
          <p:nvPr/>
        </p:nvSpPr>
        <p:spPr>
          <a:xfrm>
            <a:off x="1545540" y="2738172"/>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PT Serif"/>
                <a:ea typeface="PT Serif"/>
                <a:cs typeface="PT Serif"/>
                <a:sym typeface="PT Serif"/>
              </a:rPr>
              <a:t>Kickoff </a:t>
            </a:r>
            <a:endParaRPr sz="900" b="0" i="0" u="none" strike="noStrike" cap="none">
              <a:solidFill>
                <a:srgbClr val="202120"/>
              </a:solidFill>
              <a:latin typeface="PT Serif"/>
              <a:ea typeface="PT Serif"/>
              <a:cs typeface="PT Serif"/>
              <a:sym typeface="PT Serif"/>
            </a:endParaRPr>
          </a:p>
        </p:txBody>
      </p:sp>
      <p:cxnSp>
        <p:nvCxnSpPr>
          <p:cNvPr id="499" name="Google Shape;499;p6"/>
          <p:cNvCxnSpPr/>
          <p:nvPr/>
        </p:nvCxnSpPr>
        <p:spPr>
          <a:xfrm flipH="1">
            <a:off x="3594754" y="1727052"/>
            <a:ext cx="2888" cy="4572000"/>
          </a:xfrm>
          <a:prstGeom prst="straightConnector1">
            <a:avLst/>
          </a:prstGeom>
          <a:noFill/>
          <a:ln w="9525" cap="flat" cmpd="sng">
            <a:solidFill>
              <a:srgbClr val="7F7F7F"/>
            </a:solidFill>
            <a:prstDash val="solid"/>
            <a:round/>
            <a:headEnd type="none" w="sm" len="sm"/>
            <a:tailEnd type="none" w="sm" len="sm"/>
          </a:ln>
        </p:spPr>
      </p:cxnSp>
      <p:cxnSp>
        <p:nvCxnSpPr>
          <p:cNvPr id="500" name="Google Shape;500;p6"/>
          <p:cNvCxnSpPr/>
          <p:nvPr/>
        </p:nvCxnSpPr>
        <p:spPr>
          <a:xfrm flipH="1">
            <a:off x="4604287" y="1712678"/>
            <a:ext cx="2888" cy="4572000"/>
          </a:xfrm>
          <a:prstGeom prst="straightConnector1">
            <a:avLst/>
          </a:prstGeom>
          <a:noFill/>
          <a:ln w="9525" cap="flat" cmpd="sng">
            <a:solidFill>
              <a:srgbClr val="7F7F7F"/>
            </a:solidFill>
            <a:prstDash val="solid"/>
            <a:round/>
            <a:headEnd type="none" w="sm" len="sm"/>
            <a:tailEnd type="none" w="sm" len="sm"/>
          </a:ln>
        </p:spPr>
      </p:cxnSp>
      <p:cxnSp>
        <p:nvCxnSpPr>
          <p:cNvPr id="501" name="Google Shape;501;p6"/>
          <p:cNvCxnSpPr/>
          <p:nvPr/>
        </p:nvCxnSpPr>
        <p:spPr>
          <a:xfrm flipH="1">
            <a:off x="5617655" y="1714337"/>
            <a:ext cx="2888" cy="4572000"/>
          </a:xfrm>
          <a:prstGeom prst="straightConnector1">
            <a:avLst/>
          </a:prstGeom>
          <a:noFill/>
          <a:ln w="9525" cap="flat" cmpd="sng">
            <a:solidFill>
              <a:srgbClr val="7F7F7F"/>
            </a:solidFill>
            <a:prstDash val="solid"/>
            <a:round/>
            <a:headEnd type="none" w="sm" len="sm"/>
            <a:tailEnd type="none" w="sm" len="sm"/>
          </a:ln>
        </p:spPr>
      </p:cxnSp>
      <p:cxnSp>
        <p:nvCxnSpPr>
          <p:cNvPr id="502" name="Google Shape;502;p6"/>
          <p:cNvCxnSpPr/>
          <p:nvPr/>
        </p:nvCxnSpPr>
        <p:spPr>
          <a:xfrm flipH="1">
            <a:off x="7645325" y="1702410"/>
            <a:ext cx="2888" cy="4572000"/>
          </a:xfrm>
          <a:prstGeom prst="straightConnector1">
            <a:avLst/>
          </a:prstGeom>
          <a:noFill/>
          <a:ln w="9525" cap="flat" cmpd="sng">
            <a:solidFill>
              <a:srgbClr val="7F7F7F"/>
            </a:solidFill>
            <a:prstDash val="solid"/>
            <a:round/>
            <a:headEnd type="none" w="sm" len="sm"/>
            <a:tailEnd type="none" w="sm" len="sm"/>
          </a:ln>
        </p:spPr>
      </p:cxnSp>
      <p:cxnSp>
        <p:nvCxnSpPr>
          <p:cNvPr id="503" name="Google Shape;503;p6"/>
          <p:cNvCxnSpPr/>
          <p:nvPr/>
        </p:nvCxnSpPr>
        <p:spPr>
          <a:xfrm flipH="1">
            <a:off x="8649523" y="1710662"/>
            <a:ext cx="2888" cy="4572000"/>
          </a:xfrm>
          <a:prstGeom prst="straightConnector1">
            <a:avLst/>
          </a:prstGeom>
          <a:noFill/>
          <a:ln w="9525" cap="flat" cmpd="sng">
            <a:solidFill>
              <a:srgbClr val="7F7F7F"/>
            </a:solidFill>
            <a:prstDash val="solid"/>
            <a:round/>
            <a:headEnd type="none" w="sm" len="sm"/>
            <a:tailEnd type="none" w="sm" len="sm"/>
          </a:ln>
        </p:spPr>
      </p:cxnSp>
      <p:cxnSp>
        <p:nvCxnSpPr>
          <p:cNvPr id="504" name="Google Shape;504;p6"/>
          <p:cNvCxnSpPr/>
          <p:nvPr/>
        </p:nvCxnSpPr>
        <p:spPr>
          <a:xfrm flipH="1">
            <a:off x="9653721" y="1712678"/>
            <a:ext cx="2888" cy="4572000"/>
          </a:xfrm>
          <a:prstGeom prst="straightConnector1">
            <a:avLst/>
          </a:prstGeom>
          <a:noFill/>
          <a:ln w="9525" cap="flat" cmpd="sng">
            <a:solidFill>
              <a:srgbClr val="7F7F7F"/>
            </a:solidFill>
            <a:prstDash val="solid"/>
            <a:round/>
            <a:headEnd type="none" w="sm" len="sm"/>
            <a:tailEnd type="none" w="sm" len="sm"/>
          </a:ln>
        </p:spPr>
      </p:cxnSp>
      <p:cxnSp>
        <p:nvCxnSpPr>
          <p:cNvPr id="505" name="Google Shape;505;p6"/>
          <p:cNvCxnSpPr/>
          <p:nvPr/>
        </p:nvCxnSpPr>
        <p:spPr>
          <a:xfrm flipH="1">
            <a:off x="10676859" y="1702165"/>
            <a:ext cx="2888" cy="4572000"/>
          </a:xfrm>
          <a:prstGeom prst="straightConnector1">
            <a:avLst/>
          </a:prstGeom>
          <a:noFill/>
          <a:ln w="9525" cap="flat" cmpd="sng">
            <a:solidFill>
              <a:srgbClr val="7F7F7F"/>
            </a:solidFill>
            <a:prstDash val="solid"/>
            <a:round/>
            <a:headEnd type="none" w="sm" len="sm"/>
            <a:tailEnd type="none" w="sm" len="sm"/>
          </a:ln>
        </p:spPr>
      </p:cxnSp>
      <p:cxnSp>
        <p:nvCxnSpPr>
          <p:cNvPr id="506" name="Google Shape;506;p6"/>
          <p:cNvCxnSpPr/>
          <p:nvPr/>
        </p:nvCxnSpPr>
        <p:spPr>
          <a:xfrm>
            <a:off x="7143086" y="1713815"/>
            <a:ext cx="0" cy="4572000"/>
          </a:xfrm>
          <a:prstGeom prst="straightConnector1">
            <a:avLst/>
          </a:prstGeom>
          <a:noFill/>
          <a:ln w="9525" cap="flat" cmpd="sng">
            <a:solidFill>
              <a:srgbClr val="C7C7C7"/>
            </a:solidFill>
            <a:prstDash val="dot"/>
            <a:round/>
            <a:headEnd type="none" w="sm" len="sm"/>
            <a:tailEnd type="none" w="sm" len="sm"/>
          </a:ln>
        </p:spPr>
      </p:cxnSp>
      <p:cxnSp>
        <p:nvCxnSpPr>
          <p:cNvPr id="507" name="Google Shape;507;p6"/>
          <p:cNvCxnSpPr/>
          <p:nvPr/>
        </p:nvCxnSpPr>
        <p:spPr>
          <a:xfrm>
            <a:off x="11146922" y="1712228"/>
            <a:ext cx="0" cy="4572000"/>
          </a:xfrm>
          <a:prstGeom prst="straightConnector1">
            <a:avLst/>
          </a:prstGeom>
          <a:noFill/>
          <a:ln w="9525" cap="flat" cmpd="sng">
            <a:solidFill>
              <a:srgbClr val="C7C7C7"/>
            </a:solidFill>
            <a:prstDash val="dot"/>
            <a:round/>
            <a:headEnd type="none" w="sm" len="sm"/>
            <a:tailEnd type="none" w="sm" len="sm"/>
          </a:ln>
        </p:spPr>
      </p:cxnSp>
      <p:cxnSp>
        <p:nvCxnSpPr>
          <p:cNvPr id="508" name="Google Shape;508;p6"/>
          <p:cNvCxnSpPr/>
          <p:nvPr/>
        </p:nvCxnSpPr>
        <p:spPr>
          <a:xfrm>
            <a:off x="10154932" y="1694668"/>
            <a:ext cx="0" cy="4572000"/>
          </a:xfrm>
          <a:prstGeom prst="straightConnector1">
            <a:avLst/>
          </a:prstGeom>
          <a:noFill/>
          <a:ln w="9525" cap="flat" cmpd="sng">
            <a:solidFill>
              <a:srgbClr val="C7C7C7"/>
            </a:solidFill>
            <a:prstDash val="dot"/>
            <a:round/>
            <a:headEnd type="none" w="sm" len="sm"/>
            <a:tailEnd type="none" w="sm" len="sm"/>
          </a:ln>
        </p:spPr>
      </p:cxnSp>
      <p:cxnSp>
        <p:nvCxnSpPr>
          <p:cNvPr id="509" name="Google Shape;509;p6"/>
          <p:cNvCxnSpPr/>
          <p:nvPr/>
        </p:nvCxnSpPr>
        <p:spPr>
          <a:xfrm>
            <a:off x="9159179" y="1724445"/>
            <a:ext cx="0" cy="4572000"/>
          </a:xfrm>
          <a:prstGeom prst="straightConnector1">
            <a:avLst/>
          </a:prstGeom>
          <a:noFill/>
          <a:ln w="9525" cap="flat" cmpd="sng">
            <a:solidFill>
              <a:srgbClr val="C7C7C7"/>
            </a:solidFill>
            <a:prstDash val="dot"/>
            <a:round/>
            <a:headEnd type="none" w="sm" len="sm"/>
            <a:tailEnd type="none" w="sm" len="sm"/>
          </a:ln>
        </p:spPr>
      </p:cxnSp>
      <p:cxnSp>
        <p:nvCxnSpPr>
          <p:cNvPr id="510" name="Google Shape;510;p6"/>
          <p:cNvCxnSpPr/>
          <p:nvPr/>
        </p:nvCxnSpPr>
        <p:spPr>
          <a:xfrm>
            <a:off x="8156805" y="1724445"/>
            <a:ext cx="0" cy="4572000"/>
          </a:xfrm>
          <a:prstGeom prst="straightConnector1">
            <a:avLst/>
          </a:prstGeom>
          <a:noFill/>
          <a:ln w="9525" cap="flat" cmpd="sng">
            <a:solidFill>
              <a:srgbClr val="C7C7C7"/>
            </a:solidFill>
            <a:prstDash val="dot"/>
            <a:round/>
            <a:headEnd type="none" w="sm" len="sm"/>
            <a:tailEnd type="none" w="sm" len="sm"/>
          </a:ln>
        </p:spPr>
      </p:cxnSp>
      <p:sp>
        <p:nvSpPr>
          <p:cNvPr id="511" name="Google Shape;511;p6"/>
          <p:cNvSpPr txBox="1"/>
          <p:nvPr/>
        </p:nvSpPr>
        <p:spPr>
          <a:xfrm>
            <a:off x="3839952" y="1413476"/>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9</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5/18 – 5/31 </a:t>
            </a:r>
            <a:endParaRPr sz="1400" b="0" i="0" u="none" strike="noStrike" cap="none">
              <a:solidFill>
                <a:srgbClr val="000000"/>
              </a:solidFill>
              <a:latin typeface="Arial"/>
              <a:ea typeface="Arial"/>
              <a:cs typeface="Arial"/>
              <a:sym typeface="Arial"/>
            </a:endParaRPr>
          </a:p>
        </p:txBody>
      </p:sp>
      <p:sp>
        <p:nvSpPr>
          <p:cNvPr id="512" name="Google Shape;512;p6"/>
          <p:cNvSpPr txBox="1"/>
          <p:nvPr/>
        </p:nvSpPr>
        <p:spPr>
          <a:xfrm>
            <a:off x="4841014" y="1413476"/>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10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6/01 – 6 /14</a:t>
            </a:r>
            <a:endParaRPr sz="1400" b="0" i="0" u="none" strike="noStrike" cap="none">
              <a:solidFill>
                <a:srgbClr val="000000"/>
              </a:solidFill>
              <a:latin typeface="Arial"/>
              <a:ea typeface="Arial"/>
              <a:cs typeface="Arial"/>
              <a:sym typeface="Arial"/>
            </a:endParaRPr>
          </a:p>
        </p:txBody>
      </p:sp>
      <p:sp>
        <p:nvSpPr>
          <p:cNvPr id="513" name="Google Shape;513;p6"/>
          <p:cNvSpPr txBox="1"/>
          <p:nvPr/>
        </p:nvSpPr>
        <p:spPr>
          <a:xfrm>
            <a:off x="5875453" y="1413476"/>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11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6/15 – 6/28</a:t>
            </a:r>
            <a:endParaRPr sz="1400" b="0" i="0" u="none" strike="noStrike" cap="none">
              <a:solidFill>
                <a:srgbClr val="000000"/>
              </a:solidFill>
              <a:latin typeface="Arial"/>
              <a:ea typeface="Arial"/>
              <a:cs typeface="Arial"/>
              <a:sym typeface="Arial"/>
            </a:endParaRPr>
          </a:p>
        </p:txBody>
      </p:sp>
      <p:sp>
        <p:nvSpPr>
          <p:cNvPr id="514" name="Google Shape;514;p6"/>
          <p:cNvSpPr txBox="1"/>
          <p:nvPr/>
        </p:nvSpPr>
        <p:spPr>
          <a:xfrm>
            <a:off x="6909893" y="1413476"/>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13</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6/29 – 7/12</a:t>
            </a:r>
            <a:endParaRPr sz="1400" b="0" i="0" u="none" strike="noStrike" cap="none">
              <a:solidFill>
                <a:srgbClr val="000000"/>
              </a:solidFill>
              <a:latin typeface="Arial"/>
              <a:ea typeface="Arial"/>
              <a:cs typeface="Arial"/>
              <a:sym typeface="Arial"/>
            </a:endParaRPr>
          </a:p>
        </p:txBody>
      </p:sp>
      <p:sp>
        <p:nvSpPr>
          <p:cNvPr id="515" name="Google Shape;515;p6"/>
          <p:cNvSpPr txBox="1"/>
          <p:nvPr/>
        </p:nvSpPr>
        <p:spPr>
          <a:xfrm>
            <a:off x="7895021" y="1413476"/>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14</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7/13 – 7/26</a:t>
            </a:r>
            <a:endParaRPr sz="1400" b="0" i="0" u="none" strike="noStrike" cap="none">
              <a:solidFill>
                <a:srgbClr val="000000"/>
              </a:solidFill>
              <a:latin typeface="Arial"/>
              <a:ea typeface="Arial"/>
              <a:cs typeface="Arial"/>
              <a:sym typeface="Arial"/>
            </a:endParaRPr>
          </a:p>
        </p:txBody>
      </p:sp>
      <p:sp>
        <p:nvSpPr>
          <p:cNvPr id="516" name="Google Shape;516;p6"/>
          <p:cNvSpPr txBox="1"/>
          <p:nvPr/>
        </p:nvSpPr>
        <p:spPr>
          <a:xfrm>
            <a:off x="8918452" y="1413476"/>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15</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7/27 – 8/09</a:t>
            </a:r>
            <a:endParaRPr sz="1400" b="0" i="0" u="none" strike="noStrike" cap="none">
              <a:solidFill>
                <a:srgbClr val="000000"/>
              </a:solidFill>
              <a:latin typeface="Arial"/>
              <a:ea typeface="Arial"/>
              <a:cs typeface="Arial"/>
              <a:sym typeface="Arial"/>
            </a:endParaRPr>
          </a:p>
        </p:txBody>
      </p:sp>
      <p:sp>
        <p:nvSpPr>
          <p:cNvPr id="517" name="Google Shape;517;p6"/>
          <p:cNvSpPr txBox="1"/>
          <p:nvPr/>
        </p:nvSpPr>
        <p:spPr>
          <a:xfrm>
            <a:off x="9903580" y="1413476"/>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16</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8/10 – 8/23</a:t>
            </a:r>
            <a:endParaRPr sz="1400" b="0" i="0" u="none" strike="noStrike" cap="none">
              <a:solidFill>
                <a:srgbClr val="000000"/>
              </a:solidFill>
              <a:latin typeface="Arial"/>
              <a:ea typeface="Arial"/>
              <a:cs typeface="Arial"/>
              <a:sym typeface="Arial"/>
            </a:endParaRPr>
          </a:p>
        </p:txBody>
      </p:sp>
      <p:sp>
        <p:nvSpPr>
          <p:cNvPr id="518" name="Google Shape;518;p6"/>
          <p:cNvSpPr txBox="1"/>
          <p:nvPr/>
        </p:nvSpPr>
        <p:spPr>
          <a:xfrm>
            <a:off x="10927011" y="1413476"/>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17</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8/24 – 9/6</a:t>
            </a:r>
            <a:endParaRPr sz="1400" b="0" i="0" u="none" strike="noStrike" cap="none">
              <a:solidFill>
                <a:srgbClr val="000000"/>
              </a:solidFill>
              <a:latin typeface="Arial"/>
              <a:ea typeface="Arial"/>
              <a:cs typeface="Arial"/>
              <a:sym typeface="Arial"/>
            </a:endParaRPr>
          </a:p>
        </p:txBody>
      </p:sp>
      <p:sp>
        <p:nvSpPr>
          <p:cNvPr id="519" name="Google Shape;519;p6"/>
          <p:cNvSpPr txBox="1"/>
          <p:nvPr/>
        </p:nvSpPr>
        <p:spPr>
          <a:xfrm>
            <a:off x="2791882" y="1411002"/>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8</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5/04 – 5/17</a:t>
            </a:r>
            <a:endParaRPr sz="1400" b="0" i="0" u="none" strike="noStrike" cap="none">
              <a:solidFill>
                <a:srgbClr val="000000"/>
              </a:solidFill>
              <a:latin typeface="Arial"/>
              <a:ea typeface="Arial"/>
              <a:cs typeface="Arial"/>
              <a:sym typeface="Arial"/>
            </a:endParaRPr>
          </a:p>
        </p:txBody>
      </p:sp>
      <p:sp>
        <p:nvSpPr>
          <p:cNvPr id="520" name="Google Shape;520;p6"/>
          <p:cNvSpPr/>
          <p:nvPr/>
        </p:nvSpPr>
        <p:spPr>
          <a:xfrm>
            <a:off x="490856" y="5331382"/>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Collaboration Cycle</a:t>
            </a:r>
            <a:endParaRPr sz="900" b="1" i="0" u="none" strike="noStrike" cap="none">
              <a:solidFill>
                <a:schemeClr val="dk2"/>
              </a:solidFill>
              <a:latin typeface="Source Sans Pro SemiBold"/>
              <a:ea typeface="Source Sans Pro SemiBold"/>
              <a:cs typeface="Source Sans Pro SemiBold"/>
              <a:sym typeface="Source Sans Pro SemiBold"/>
            </a:endParaRPr>
          </a:p>
        </p:txBody>
      </p:sp>
      <p:pic>
        <p:nvPicPr>
          <p:cNvPr id="521" name="Google Shape;521;p6"/>
          <p:cNvPicPr preferRelativeResize="0"/>
          <p:nvPr/>
        </p:nvPicPr>
        <p:blipFill rotWithShape="1">
          <a:blip r:embed="rId6">
            <a:alphaModFix/>
          </a:blip>
          <a:srcRect/>
          <a:stretch/>
        </p:blipFill>
        <p:spPr>
          <a:xfrm>
            <a:off x="623919" y="5683458"/>
            <a:ext cx="265176" cy="265176"/>
          </a:xfrm>
          <a:prstGeom prst="rect">
            <a:avLst/>
          </a:prstGeom>
          <a:noFill/>
          <a:ln>
            <a:noFill/>
          </a:ln>
        </p:spPr>
      </p:pic>
      <p:grpSp>
        <p:nvGrpSpPr>
          <p:cNvPr id="522" name="Google Shape;522;p6"/>
          <p:cNvGrpSpPr/>
          <p:nvPr/>
        </p:nvGrpSpPr>
        <p:grpSpPr>
          <a:xfrm>
            <a:off x="8649523" y="546170"/>
            <a:ext cx="2793358" cy="432163"/>
            <a:chOff x="8441380" y="969090"/>
            <a:chExt cx="2793358" cy="432163"/>
          </a:xfrm>
        </p:grpSpPr>
        <p:sp>
          <p:nvSpPr>
            <p:cNvPr id="523" name="Google Shape;523;p6"/>
            <p:cNvSpPr/>
            <p:nvPr/>
          </p:nvSpPr>
          <p:spPr>
            <a:xfrm>
              <a:off x="10598367" y="975869"/>
              <a:ext cx="195608" cy="194198"/>
            </a:xfrm>
            <a:prstGeom prst="diamond">
              <a:avLst/>
            </a:prstGeom>
            <a:solidFill>
              <a:schemeClr val="accent4"/>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524" name="Google Shape;524;p6"/>
            <p:cNvSpPr/>
            <p:nvPr/>
          </p:nvSpPr>
          <p:spPr>
            <a:xfrm>
              <a:off x="9441501" y="969519"/>
              <a:ext cx="195608" cy="19419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525" name="Google Shape;525;p6"/>
            <p:cNvSpPr/>
            <p:nvPr/>
          </p:nvSpPr>
          <p:spPr>
            <a:xfrm>
              <a:off x="8441380" y="969090"/>
              <a:ext cx="195608" cy="19419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526" name="Google Shape;526;p6"/>
            <p:cNvSpPr txBox="1"/>
            <p:nvPr/>
          </p:nvSpPr>
          <p:spPr>
            <a:xfrm>
              <a:off x="8665301" y="1040992"/>
              <a:ext cx="572133"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Owned by design team</a:t>
              </a:r>
              <a:endParaRPr sz="800" b="0" i="0" u="none" strike="noStrike" cap="none">
                <a:solidFill>
                  <a:schemeClr val="dk2"/>
                </a:solidFill>
                <a:latin typeface="Source Sans Pro"/>
                <a:ea typeface="Source Sans Pro"/>
                <a:cs typeface="Source Sans Pro"/>
                <a:sym typeface="Source Sans Pro"/>
              </a:endParaRPr>
            </a:p>
          </p:txBody>
        </p:sp>
        <p:sp>
          <p:nvSpPr>
            <p:cNvPr id="527" name="Google Shape;527;p6"/>
            <p:cNvSpPr txBox="1"/>
            <p:nvPr/>
          </p:nvSpPr>
          <p:spPr>
            <a:xfrm>
              <a:off x="10855095" y="1038271"/>
              <a:ext cx="379643" cy="1231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Release</a:t>
              </a:r>
              <a:endParaRPr sz="800" b="0" i="0" u="none" strike="noStrike" cap="none">
                <a:solidFill>
                  <a:schemeClr val="dk2"/>
                </a:solidFill>
                <a:latin typeface="Source Sans Pro"/>
                <a:ea typeface="Source Sans Pro"/>
                <a:cs typeface="Source Sans Pro"/>
                <a:sym typeface="Source Sans Pro"/>
              </a:endParaRPr>
            </a:p>
          </p:txBody>
        </p:sp>
        <p:sp>
          <p:nvSpPr>
            <p:cNvPr id="528" name="Google Shape;528;p6"/>
            <p:cNvSpPr txBox="1"/>
            <p:nvPr/>
          </p:nvSpPr>
          <p:spPr>
            <a:xfrm>
              <a:off x="9730852" y="1031921"/>
              <a:ext cx="811443"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Owned by product/ engineering team</a:t>
              </a:r>
              <a:endParaRPr sz="800" b="0" i="0" u="none" strike="noStrike" cap="none">
                <a:solidFill>
                  <a:schemeClr val="dk2"/>
                </a:solidFill>
                <a:latin typeface="Source Sans Pro"/>
                <a:ea typeface="Source Sans Pro"/>
                <a:cs typeface="Source Sans Pro"/>
                <a:sym typeface="Source Sans Pro"/>
              </a:endParaRPr>
            </a:p>
          </p:txBody>
        </p:sp>
      </p:grpSp>
      <p:sp>
        <p:nvSpPr>
          <p:cNvPr id="529" name="Google Shape;529;p6"/>
          <p:cNvSpPr/>
          <p:nvPr/>
        </p:nvSpPr>
        <p:spPr>
          <a:xfrm>
            <a:off x="8225763" y="5364724"/>
            <a:ext cx="195600" cy="194100"/>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530" name="Google Shape;530;p6"/>
          <p:cNvSpPr/>
          <p:nvPr/>
        </p:nvSpPr>
        <p:spPr>
          <a:xfrm>
            <a:off x="11026601" y="5260828"/>
            <a:ext cx="195600" cy="194100"/>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531" name="Google Shape;531;p6"/>
          <p:cNvSpPr/>
          <p:nvPr/>
        </p:nvSpPr>
        <p:spPr>
          <a:xfrm>
            <a:off x="10079773" y="5680236"/>
            <a:ext cx="195600" cy="194100"/>
          </a:xfrm>
          <a:prstGeom prst="diamond">
            <a:avLst/>
          </a:prstGeom>
          <a:solidFill>
            <a:schemeClr val="accent4"/>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532" name="Google Shape;532;p6"/>
          <p:cNvSpPr txBox="1"/>
          <p:nvPr/>
        </p:nvSpPr>
        <p:spPr>
          <a:xfrm>
            <a:off x="7749209" y="5273349"/>
            <a:ext cx="961200" cy="2000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650" b="0" i="0" u="none" strike="noStrike" cap="none">
                <a:solidFill>
                  <a:srgbClr val="202120"/>
                </a:solidFill>
                <a:latin typeface="Source Sans Pro SemiBold"/>
                <a:ea typeface="Source Sans Pro SemiBold"/>
                <a:cs typeface="Source Sans Pro SemiBold"/>
                <a:sym typeface="Source Sans Pro SemiBold"/>
              </a:rPr>
              <a:t>Call center review – MVP 508</a:t>
            </a:r>
            <a:endParaRPr sz="650" b="0" i="0" u="none" strike="noStrike" cap="none">
              <a:solidFill>
                <a:srgbClr val="202120"/>
              </a:solidFill>
              <a:latin typeface="Source Sans Pro SemiBold"/>
              <a:ea typeface="Source Sans Pro SemiBold"/>
              <a:cs typeface="Source Sans Pro SemiBold"/>
              <a:sym typeface="Source Sans Pro SemiBold"/>
            </a:endParaRPr>
          </a:p>
        </p:txBody>
      </p:sp>
      <p:sp>
        <p:nvSpPr>
          <p:cNvPr id="533" name="Google Shape;533;p6"/>
          <p:cNvSpPr txBox="1"/>
          <p:nvPr/>
        </p:nvSpPr>
        <p:spPr>
          <a:xfrm>
            <a:off x="9844145" y="5847698"/>
            <a:ext cx="961200" cy="100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650" b="0" i="0" u="none" strike="noStrike" cap="none">
                <a:solidFill>
                  <a:srgbClr val="202120"/>
                </a:solidFill>
                <a:latin typeface="Source Sans Pro SemiBold"/>
                <a:ea typeface="Source Sans Pro SemiBold"/>
                <a:cs typeface="Source Sans Pro SemiBold"/>
                <a:sym typeface="Source Sans Pro SemiBold"/>
              </a:rPr>
              <a:t>MVP 508 Launch</a:t>
            </a:r>
            <a:endParaRPr sz="650" b="0" i="0" u="none" strike="noStrike" cap="none">
              <a:solidFill>
                <a:srgbClr val="202120"/>
              </a:solidFill>
              <a:latin typeface="Source Sans Pro SemiBold"/>
              <a:ea typeface="Source Sans Pro SemiBold"/>
              <a:cs typeface="Source Sans Pro SemiBold"/>
              <a:sym typeface="Source Sans Pro SemiBold"/>
            </a:endParaRPr>
          </a:p>
        </p:txBody>
      </p:sp>
      <p:sp>
        <p:nvSpPr>
          <p:cNvPr id="534" name="Google Shape;534;p6"/>
          <p:cNvSpPr txBox="1"/>
          <p:nvPr/>
        </p:nvSpPr>
        <p:spPr>
          <a:xfrm>
            <a:off x="10826409" y="5480181"/>
            <a:ext cx="961200" cy="200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650" b="0" i="0" u="none" strike="noStrike" cap="none">
                <a:solidFill>
                  <a:srgbClr val="202120"/>
                </a:solidFill>
                <a:latin typeface="Source Sans Pro SemiBold"/>
                <a:ea typeface="Source Sans Pro SemiBold"/>
                <a:cs typeface="Source Sans Pro SemiBold"/>
                <a:sym typeface="Source Sans Pro SemiBold"/>
              </a:rPr>
              <a:t>1095-B Post launch evaluation</a:t>
            </a:r>
            <a:endParaRPr sz="650" b="0" i="0" u="none" strike="noStrike" cap="none">
              <a:solidFill>
                <a:srgbClr val="202120"/>
              </a:solidFill>
              <a:latin typeface="Source Sans Pro SemiBold"/>
              <a:ea typeface="Source Sans Pro SemiBold"/>
              <a:cs typeface="Source Sans Pro SemiBold"/>
              <a:sym typeface="Source Sans Pro SemiBold"/>
            </a:endParaRPr>
          </a:p>
        </p:txBody>
      </p:sp>
      <p:sp>
        <p:nvSpPr>
          <p:cNvPr id="535" name="Google Shape;535;p6"/>
          <p:cNvSpPr/>
          <p:nvPr/>
        </p:nvSpPr>
        <p:spPr>
          <a:xfrm>
            <a:off x="4609071" y="2040805"/>
            <a:ext cx="5009671" cy="259438"/>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1095-B: Legal Review – Opt-in</a:t>
            </a:r>
            <a:endParaRPr sz="650" b="0" i="0" u="none" strike="noStrike" cap="none">
              <a:solidFill>
                <a:srgbClr val="000000"/>
              </a:solidFill>
              <a:latin typeface="Source Sans Pro"/>
              <a:ea typeface="Source Sans Pro"/>
              <a:cs typeface="Source Sans Pro"/>
              <a:sym typeface="Source Sans Pro"/>
            </a:endParaRPr>
          </a:p>
        </p:txBody>
      </p:sp>
      <p:sp>
        <p:nvSpPr>
          <p:cNvPr id="536" name="Google Shape;536;p6"/>
          <p:cNvSpPr/>
          <p:nvPr/>
        </p:nvSpPr>
        <p:spPr>
          <a:xfrm>
            <a:off x="1591950" y="1720350"/>
            <a:ext cx="4504200" cy="2742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1095-B: Spanish translation docs</a:t>
            </a:r>
            <a:endParaRPr sz="650" b="0" i="0" u="none" strike="noStrike" cap="none">
              <a:solidFill>
                <a:srgbClr val="000000"/>
              </a:solidFill>
              <a:latin typeface="Source Sans Pro"/>
              <a:ea typeface="Source Sans Pro"/>
              <a:cs typeface="Source Sans Pro"/>
              <a:sym typeface="Source Sans Pro"/>
            </a:endParaRPr>
          </a:p>
        </p:txBody>
      </p:sp>
      <p:sp>
        <p:nvSpPr>
          <p:cNvPr id="537" name="Google Shape;537;p6"/>
          <p:cNvSpPr/>
          <p:nvPr/>
        </p:nvSpPr>
        <p:spPr>
          <a:xfrm>
            <a:off x="7678807" y="2379294"/>
            <a:ext cx="1452987" cy="267088"/>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MVP 508 Spanish translation docs</a:t>
            </a:r>
            <a:endParaRPr sz="650" b="0" i="0" u="none" strike="noStrike" cap="none">
              <a:solidFill>
                <a:srgbClr val="000000"/>
              </a:solidFill>
              <a:latin typeface="Source Sans Pro"/>
              <a:ea typeface="Source Sans Pro"/>
              <a:cs typeface="Source Sans Pro"/>
              <a:sym typeface="Source Sans Pro"/>
            </a:endParaRPr>
          </a:p>
        </p:txBody>
      </p:sp>
      <p:sp>
        <p:nvSpPr>
          <p:cNvPr id="538" name="Google Shape;538;p6"/>
          <p:cNvSpPr/>
          <p:nvPr/>
        </p:nvSpPr>
        <p:spPr>
          <a:xfrm>
            <a:off x="1609460" y="2031841"/>
            <a:ext cx="904345" cy="27432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1095-B: Legal Review </a:t>
            </a:r>
            <a:endParaRPr sz="650" b="0" i="0" u="none" strike="noStrike" cap="none">
              <a:solidFill>
                <a:srgbClr val="000000"/>
              </a:solidFill>
              <a:latin typeface="Source Sans Pro"/>
              <a:ea typeface="Source Sans Pro"/>
              <a:cs typeface="Source Sans Pro"/>
              <a:sym typeface="Source Sans Pro"/>
            </a:endParaRPr>
          </a:p>
        </p:txBody>
      </p:sp>
      <p:sp>
        <p:nvSpPr>
          <p:cNvPr id="539" name="Google Shape;539;p6"/>
          <p:cNvSpPr/>
          <p:nvPr/>
        </p:nvSpPr>
        <p:spPr>
          <a:xfrm>
            <a:off x="1609423" y="2364050"/>
            <a:ext cx="5992800" cy="2742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VA 508 Assistance request</a:t>
            </a:r>
            <a:endParaRPr sz="650" b="0" i="0" u="none" strike="noStrike" cap="none">
              <a:solidFill>
                <a:srgbClr val="000000"/>
              </a:solidFill>
              <a:latin typeface="Source Sans Pro"/>
              <a:ea typeface="Source Sans Pro"/>
              <a:cs typeface="Source Sans Pro"/>
              <a:sym typeface="Source Sans Pro"/>
            </a:endParaRPr>
          </a:p>
        </p:txBody>
      </p:sp>
      <p:sp>
        <p:nvSpPr>
          <p:cNvPr id="540" name="Google Shape;540;p6"/>
          <p:cNvSpPr/>
          <p:nvPr/>
        </p:nvSpPr>
        <p:spPr>
          <a:xfrm>
            <a:off x="4641870" y="3024283"/>
            <a:ext cx="1986600" cy="291000"/>
          </a:xfrm>
          <a:prstGeom prst="rect">
            <a:avLst/>
          </a:prstGeom>
          <a:solidFill>
            <a:srgbClr val="0365B9"/>
          </a:solidFill>
          <a:ln>
            <a:noFill/>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Design for opt-in	</a:t>
            </a:r>
            <a:endParaRPr sz="650" b="0" i="0" u="none" strike="noStrike" cap="none">
              <a:solidFill>
                <a:srgbClr val="000000"/>
              </a:solidFill>
              <a:latin typeface="Arial"/>
              <a:ea typeface="Arial"/>
              <a:cs typeface="Arial"/>
              <a:sym typeface="Arial"/>
            </a:endParaRPr>
          </a:p>
        </p:txBody>
      </p:sp>
      <p:sp>
        <p:nvSpPr>
          <p:cNvPr id="541" name="Google Shape;541;p6"/>
          <p:cNvSpPr/>
          <p:nvPr/>
        </p:nvSpPr>
        <p:spPr>
          <a:xfrm>
            <a:off x="9699800" y="3764693"/>
            <a:ext cx="1936800" cy="291000"/>
          </a:xfrm>
          <a:prstGeom prst="rect">
            <a:avLst/>
          </a:prstGeom>
          <a:solidFill>
            <a:srgbClr val="0365B9"/>
          </a:solidFill>
          <a:ln w="38100" cap="flat" cmpd="sng">
            <a:solidFill>
              <a:schemeClr val="dk1"/>
            </a:solidFill>
            <a:prstDash val="dot"/>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1095-B Wayfinding	</a:t>
            </a:r>
            <a:endParaRPr sz="650" b="0" i="0" u="none" strike="noStrike" cap="none">
              <a:solidFill>
                <a:srgbClr val="000000"/>
              </a:solidFill>
              <a:latin typeface="Arial"/>
              <a:ea typeface="Arial"/>
              <a:cs typeface="Arial"/>
              <a:sym typeface="Arial"/>
            </a:endParaRPr>
          </a:p>
        </p:txBody>
      </p:sp>
      <p:sp>
        <p:nvSpPr>
          <p:cNvPr id="542" name="Google Shape;542;p6"/>
          <p:cNvSpPr/>
          <p:nvPr/>
        </p:nvSpPr>
        <p:spPr>
          <a:xfrm>
            <a:off x="7205359" y="4515336"/>
            <a:ext cx="1244597" cy="293100"/>
          </a:xfrm>
          <a:prstGeom prst="rect">
            <a:avLst/>
          </a:prstGeom>
          <a:solidFill>
            <a:schemeClr val="accent6"/>
          </a:solidFill>
          <a:ln>
            <a:noFill/>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chemeClr val="dk1"/>
                </a:solidFill>
                <a:latin typeface="Source Sans Pro"/>
                <a:ea typeface="Source Sans Pro"/>
                <a:cs typeface="Source Sans Pro"/>
                <a:sym typeface="Source Sans Pro"/>
              </a:rPr>
              <a:t>Tech feasibility opt-in build</a:t>
            </a:r>
            <a:endParaRPr sz="650" b="0" i="0" u="none" strike="noStrike" cap="none">
              <a:solidFill>
                <a:schemeClr val="dk1"/>
              </a:solidFill>
              <a:latin typeface="Arial"/>
              <a:ea typeface="Arial"/>
              <a:cs typeface="Arial"/>
              <a:sym typeface="Arial"/>
            </a:endParaRPr>
          </a:p>
        </p:txBody>
      </p:sp>
      <p:sp>
        <p:nvSpPr>
          <p:cNvPr id="543" name="Google Shape;543;p6"/>
          <p:cNvSpPr/>
          <p:nvPr/>
        </p:nvSpPr>
        <p:spPr>
          <a:xfrm>
            <a:off x="7536565" y="4163136"/>
            <a:ext cx="1073305" cy="293100"/>
          </a:xfrm>
          <a:prstGeom prst="rect">
            <a:avLst/>
          </a:prstGeom>
          <a:solidFill>
            <a:schemeClr val="accent6"/>
          </a:solidFill>
          <a:ln>
            <a:noFill/>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chemeClr val="dk1"/>
                </a:solidFill>
                <a:latin typeface="Source Sans Pro"/>
                <a:ea typeface="Source Sans Pro"/>
                <a:cs typeface="Source Sans Pro"/>
                <a:sym typeface="Source Sans Pro"/>
              </a:rPr>
              <a:t>Build for 508 MVP</a:t>
            </a:r>
            <a:endParaRPr sz="650" b="0" i="0" u="none" strike="noStrike" cap="none">
              <a:solidFill>
                <a:schemeClr val="dk1"/>
              </a:solidFill>
              <a:latin typeface="Arial"/>
              <a:ea typeface="Arial"/>
              <a:cs typeface="Arial"/>
              <a:sym typeface="Arial"/>
            </a:endParaRPr>
          </a:p>
        </p:txBody>
      </p:sp>
      <p:sp>
        <p:nvSpPr>
          <p:cNvPr id="544" name="Google Shape;544;p6"/>
          <p:cNvSpPr/>
          <p:nvPr/>
        </p:nvSpPr>
        <p:spPr>
          <a:xfrm>
            <a:off x="9695904" y="4190178"/>
            <a:ext cx="1268700" cy="293100"/>
          </a:xfrm>
          <a:prstGeom prst="rect">
            <a:avLst/>
          </a:prstGeom>
          <a:solidFill>
            <a:schemeClr val="accent6"/>
          </a:solidFill>
          <a:ln w="28575" cap="flat" cmpd="sng">
            <a:solidFill>
              <a:schemeClr val="dk1"/>
            </a:solidFill>
            <a:prstDash val="dot"/>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chemeClr val="dk1"/>
                </a:solidFill>
                <a:latin typeface="Source Sans Pro"/>
                <a:ea typeface="Source Sans Pro"/>
                <a:cs typeface="Source Sans Pro"/>
                <a:sym typeface="Source Sans Pro"/>
              </a:rPr>
              <a:t>Tech feasibility wayfinding</a:t>
            </a:r>
            <a:endParaRPr sz="650" b="0" i="0" u="none" strike="noStrike" cap="none">
              <a:solidFill>
                <a:schemeClr val="dk1"/>
              </a:solidFill>
              <a:latin typeface="Arial"/>
              <a:ea typeface="Arial"/>
              <a:cs typeface="Arial"/>
              <a:sym typeface="Arial"/>
            </a:endParaRPr>
          </a:p>
        </p:txBody>
      </p:sp>
      <p:sp>
        <p:nvSpPr>
          <p:cNvPr id="545" name="Google Shape;545;p6"/>
          <p:cNvSpPr/>
          <p:nvPr/>
        </p:nvSpPr>
        <p:spPr>
          <a:xfrm>
            <a:off x="10723581" y="4531736"/>
            <a:ext cx="1379074" cy="293100"/>
          </a:xfrm>
          <a:prstGeom prst="rect">
            <a:avLst/>
          </a:prstGeom>
          <a:solidFill>
            <a:schemeClr val="accent6"/>
          </a:solidFill>
          <a:ln w="28575" cap="flat" cmpd="sng">
            <a:solidFill>
              <a:schemeClr val="dk1"/>
            </a:solidFill>
            <a:prstDash val="dot"/>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chemeClr val="dk1"/>
                </a:solidFill>
                <a:latin typeface="Source Sans Pro"/>
                <a:ea typeface="Source Sans Pro"/>
                <a:cs typeface="Source Sans Pro"/>
                <a:sym typeface="Source Sans Pro"/>
              </a:rPr>
              <a:t>Build for wayfinding</a:t>
            </a:r>
            <a:endParaRPr sz="650" b="0" i="0" u="none" strike="noStrike" cap="none">
              <a:solidFill>
                <a:schemeClr val="dk1"/>
              </a:solidFill>
              <a:latin typeface="Arial"/>
              <a:ea typeface="Arial"/>
              <a:cs typeface="Arial"/>
              <a:sym typeface="Arial"/>
            </a:endParaRPr>
          </a:p>
        </p:txBody>
      </p:sp>
      <p:sp>
        <p:nvSpPr>
          <p:cNvPr id="546" name="Google Shape;546;p6"/>
          <p:cNvSpPr/>
          <p:nvPr/>
        </p:nvSpPr>
        <p:spPr>
          <a:xfrm>
            <a:off x="8672785" y="1743959"/>
            <a:ext cx="2968040" cy="27432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Turnover document of remaining post-MVP work (VA notify, 2022 IRS form, 508 compliance, multiple year selection)</a:t>
            </a:r>
            <a:endParaRPr sz="650" b="0" i="0" u="none" strike="noStrike" cap="none">
              <a:solidFill>
                <a:srgbClr val="000000"/>
              </a:solidFill>
              <a:latin typeface="Source Sans Pro"/>
              <a:ea typeface="Source Sans Pro"/>
              <a:cs typeface="Source Sans Pro"/>
              <a:sym typeface="Source Sans Pro"/>
            </a:endParaRPr>
          </a:p>
        </p:txBody>
      </p:sp>
      <p:sp>
        <p:nvSpPr>
          <p:cNvPr id="547" name="Google Shape;547;p6"/>
          <p:cNvSpPr/>
          <p:nvPr/>
        </p:nvSpPr>
        <p:spPr>
          <a:xfrm>
            <a:off x="5958989" y="5601480"/>
            <a:ext cx="195608" cy="19419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548" name="Google Shape;548;p6"/>
          <p:cNvSpPr txBox="1"/>
          <p:nvPr/>
        </p:nvSpPr>
        <p:spPr>
          <a:xfrm>
            <a:off x="5742232" y="5872687"/>
            <a:ext cx="961200" cy="2000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650" b="0" i="0" u="none" strike="noStrike" cap="none">
                <a:solidFill>
                  <a:srgbClr val="202120"/>
                </a:solidFill>
                <a:latin typeface="Source Sans Pro SemiBold"/>
                <a:ea typeface="Source Sans Pro SemiBold"/>
                <a:cs typeface="Source Sans Pro SemiBold"/>
                <a:sym typeface="Source Sans Pro SemiBold"/>
              </a:rPr>
              <a:t>Sitewide and Content IA ticket opt-in</a:t>
            </a:r>
            <a:endParaRPr sz="650" b="0" i="0" u="none" strike="noStrike" cap="none">
              <a:solidFill>
                <a:srgbClr val="202120"/>
              </a:solidFill>
              <a:latin typeface="Source Sans Pro SemiBold"/>
              <a:ea typeface="Source Sans Pro SemiBold"/>
              <a:cs typeface="Source Sans Pro SemiBold"/>
              <a:sym typeface="Source Sans Pro SemiBold"/>
            </a:endParaRPr>
          </a:p>
        </p:txBody>
      </p:sp>
      <p:sp>
        <p:nvSpPr>
          <p:cNvPr id="549" name="Google Shape;549;p6"/>
          <p:cNvSpPr/>
          <p:nvPr/>
        </p:nvSpPr>
        <p:spPr>
          <a:xfrm>
            <a:off x="9176570" y="3000908"/>
            <a:ext cx="960900" cy="293100"/>
          </a:xfrm>
          <a:prstGeom prst="rect">
            <a:avLst/>
          </a:prstGeom>
          <a:solidFill>
            <a:srgbClr val="0365B9"/>
          </a:solidFill>
          <a:ln>
            <a:noFill/>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Launch communication plan	</a:t>
            </a:r>
            <a:endParaRPr sz="650" b="0" i="0" u="none" strike="noStrike" cap="none">
              <a:solidFill>
                <a:srgbClr val="000000"/>
              </a:solidFill>
              <a:latin typeface="Arial"/>
              <a:ea typeface="Arial"/>
              <a:cs typeface="Arial"/>
              <a:sym typeface="Arial"/>
            </a:endParaRPr>
          </a:p>
        </p:txBody>
      </p:sp>
      <p:sp>
        <p:nvSpPr>
          <p:cNvPr id="550" name="Google Shape;550;p6"/>
          <p:cNvSpPr/>
          <p:nvPr/>
        </p:nvSpPr>
        <p:spPr>
          <a:xfrm>
            <a:off x="5657990" y="2678281"/>
            <a:ext cx="968636" cy="27432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Align on launch MVP v. MVP w/ opt-in</a:t>
            </a:r>
            <a:endParaRPr sz="650" b="0" i="0" u="none" strike="noStrike" cap="none">
              <a:solidFill>
                <a:srgbClr val="000000"/>
              </a:solidFill>
              <a:latin typeface="Source Sans Pro"/>
              <a:ea typeface="Source Sans Pro"/>
              <a:cs typeface="Source Sans Pro"/>
              <a:sym typeface="Source Sans Pro"/>
            </a:endParaRPr>
          </a:p>
        </p:txBody>
      </p:sp>
      <p:sp>
        <p:nvSpPr>
          <p:cNvPr id="551" name="Google Shape;551;p6"/>
          <p:cNvSpPr/>
          <p:nvPr/>
        </p:nvSpPr>
        <p:spPr>
          <a:xfrm>
            <a:off x="8961596" y="4885972"/>
            <a:ext cx="1406100" cy="293100"/>
          </a:xfrm>
          <a:prstGeom prst="rect">
            <a:avLst/>
          </a:prstGeom>
          <a:solidFill>
            <a:schemeClr val="accent6"/>
          </a:solidFill>
          <a:ln>
            <a:noFill/>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chemeClr val="dk1"/>
                </a:solidFill>
                <a:latin typeface="Source Sans Pro"/>
                <a:ea typeface="Source Sans Pro"/>
                <a:cs typeface="Source Sans Pro"/>
                <a:sym typeface="Source Sans Pro"/>
              </a:rPr>
              <a:t>Build Analytics for launch monitoring</a:t>
            </a:r>
            <a:endParaRPr sz="650" b="0" i="0" u="none" strike="noStrike" cap="none">
              <a:solidFill>
                <a:schemeClr val="dk1"/>
              </a:solidFill>
              <a:latin typeface="Arial"/>
              <a:ea typeface="Arial"/>
              <a:cs typeface="Arial"/>
              <a:sym typeface="Arial"/>
            </a:endParaRPr>
          </a:p>
        </p:txBody>
      </p:sp>
      <p:sp>
        <p:nvSpPr>
          <p:cNvPr id="552" name="Google Shape;552;p6"/>
          <p:cNvSpPr/>
          <p:nvPr/>
        </p:nvSpPr>
        <p:spPr>
          <a:xfrm>
            <a:off x="5633350" y="3410925"/>
            <a:ext cx="1986600" cy="293100"/>
          </a:xfrm>
          <a:prstGeom prst="rect">
            <a:avLst/>
          </a:prstGeom>
          <a:solidFill>
            <a:srgbClr val="0365B9"/>
          </a:solidFill>
          <a:ln>
            <a:noFill/>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Notification flow</a:t>
            </a:r>
            <a:endParaRPr sz="650" b="0" i="0" u="none" strike="noStrike" cap="none">
              <a:solidFill>
                <a:srgbClr val="000000"/>
              </a:solidFill>
              <a:latin typeface="Arial"/>
              <a:ea typeface="Arial"/>
              <a:cs typeface="Arial"/>
              <a:sym typeface="Arial"/>
            </a:endParaRPr>
          </a:p>
        </p:txBody>
      </p:sp>
      <p:sp>
        <p:nvSpPr>
          <p:cNvPr id="553" name="Google Shape;553;p6"/>
          <p:cNvSpPr/>
          <p:nvPr/>
        </p:nvSpPr>
        <p:spPr>
          <a:xfrm>
            <a:off x="6150427" y="3794600"/>
            <a:ext cx="1451700" cy="291000"/>
          </a:xfrm>
          <a:prstGeom prst="rect">
            <a:avLst/>
          </a:prstGeom>
          <a:solidFill>
            <a:srgbClr val="0365B9"/>
          </a:solidFill>
          <a:ln>
            <a:noFill/>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Design for MVP 508 accessibility	</a:t>
            </a:r>
            <a:endParaRPr sz="650" b="0" i="0" u="none" strike="noStrike" cap="none">
              <a:solidFill>
                <a:srgbClr val="000000"/>
              </a:solidFill>
              <a:latin typeface="Arial"/>
              <a:ea typeface="Arial"/>
              <a:cs typeface="Arial"/>
              <a:sym typeface="Arial"/>
            </a:endParaRPr>
          </a:p>
        </p:txBody>
      </p:sp>
      <p:sp>
        <p:nvSpPr>
          <p:cNvPr id="554" name="Google Shape;554;p6"/>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07-12 Sprint 6 Demo</a:t>
            </a:r>
            <a:endParaRPr sz="1800" b="0" i="0" u="none" strike="noStrike" cap="none">
              <a:solidFill>
                <a:srgbClr val="747C74"/>
              </a:solidFill>
              <a:latin typeface="Calibri"/>
              <a:ea typeface="Calibri"/>
              <a:cs typeface="Calibri"/>
              <a:sym typeface="Calibri"/>
            </a:endParaRPr>
          </a:p>
        </p:txBody>
      </p:sp>
      <p:sp>
        <p:nvSpPr>
          <p:cNvPr id="555" name="Google Shape;555;p6"/>
          <p:cNvSpPr/>
          <p:nvPr/>
        </p:nvSpPr>
        <p:spPr>
          <a:xfrm>
            <a:off x="7714816" y="5667401"/>
            <a:ext cx="195608" cy="19419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556" name="Google Shape;556;p6"/>
          <p:cNvSpPr txBox="1"/>
          <p:nvPr/>
        </p:nvSpPr>
        <p:spPr>
          <a:xfrm>
            <a:off x="7710274" y="5915191"/>
            <a:ext cx="961200" cy="2000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650" b="0" i="0" u="none" strike="noStrike" cap="none">
                <a:solidFill>
                  <a:srgbClr val="202120"/>
                </a:solidFill>
                <a:latin typeface="Source Sans Pro SemiBold"/>
                <a:ea typeface="Source Sans Pro SemiBold"/>
                <a:cs typeface="Source Sans Pro SemiBold"/>
                <a:sym typeface="Source Sans Pro SemiBold"/>
              </a:rPr>
              <a:t>Sitewide and Content IA ticket MVP 508</a:t>
            </a:r>
            <a:endParaRPr sz="650" b="0" i="0" u="none" strike="noStrike" cap="none">
              <a:solidFill>
                <a:srgbClr val="202120"/>
              </a:solidFill>
              <a:latin typeface="Source Sans Pro SemiBold"/>
              <a:ea typeface="Source Sans Pro SemiBold"/>
              <a:cs typeface="Source Sans Pro SemiBold"/>
              <a:sym typeface="Source Sans Pro SemiBold"/>
            </a:endParaRPr>
          </a:p>
        </p:txBody>
      </p:sp>
      <p:sp>
        <p:nvSpPr>
          <p:cNvPr id="557" name="Google Shape;557;p6"/>
          <p:cNvSpPr/>
          <p:nvPr/>
        </p:nvSpPr>
        <p:spPr>
          <a:xfrm>
            <a:off x="8692064" y="5266306"/>
            <a:ext cx="195608" cy="19419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558" name="Google Shape;558;p6"/>
          <p:cNvSpPr txBox="1"/>
          <p:nvPr/>
        </p:nvSpPr>
        <p:spPr>
          <a:xfrm>
            <a:off x="8659091" y="5486305"/>
            <a:ext cx="961200" cy="10002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650" b="0" i="0" u="none" strike="noStrike" cap="none">
                <a:solidFill>
                  <a:srgbClr val="202120"/>
                </a:solidFill>
                <a:latin typeface="Source Sans Pro SemiBold"/>
                <a:ea typeface="Source Sans Pro SemiBold"/>
                <a:cs typeface="Source Sans Pro SemiBold"/>
                <a:sym typeface="Source Sans Pro SemiBold"/>
              </a:rPr>
              <a:t>Staging review – MVP 508</a:t>
            </a:r>
            <a:endParaRPr sz="650" b="0" i="0" u="none" strike="noStrike" cap="none">
              <a:solidFill>
                <a:srgbClr val="202120"/>
              </a:solidFill>
              <a:latin typeface="Source Sans Pro SemiBold"/>
              <a:ea typeface="Source Sans Pro SemiBold"/>
              <a:cs typeface="Source Sans Pro SemiBold"/>
              <a:sym typeface="Source Sans Pro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cxnSp>
        <p:nvCxnSpPr>
          <p:cNvPr id="564" name="Google Shape;564;p12"/>
          <p:cNvCxnSpPr/>
          <p:nvPr/>
        </p:nvCxnSpPr>
        <p:spPr>
          <a:xfrm rot="10800000">
            <a:off x="8694795" y="22551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565" name="Google Shape;565;p12"/>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566" name="Google Shape;566;p12"/>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12</a:t>
            </a:fld>
            <a:endParaRPr sz="1200" b="0" i="0" u="none" strike="noStrike" cap="none">
              <a:solidFill>
                <a:srgbClr val="8A8A8A"/>
              </a:solidFill>
              <a:latin typeface="Source Sans Pro"/>
              <a:ea typeface="Source Sans Pro"/>
              <a:cs typeface="Source Sans Pro"/>
              <a:sym typeface="Source Sans Pro"/>
            </a:endParaRPr>
          </a:p>
        </p:txBody>
      </p:sp>
      <p:sp>
        <p:nvSpPr>
          <p:cNvPr id="567" name="Google Shape;567;p12"/>
          <p:cNvSpPr txBox="1"/>
          <p:nvPr/>
        </p:nvSpPr>
        <p:spPr>
          <a:xfrm>
            <a:off x="406690" y="711050"/>
            <a:ext cx="10993180" cy="100871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1095-B PDF analysis and troubleshooting</a:t>
            </a:r>
            <a:endParaRPr sz="2800" b="0" i="0" u="none" strike="noStrike" cap="none">
              <a:solidFill>
                <a:schemeClr val="dk1"/>
              </a:solidFill>
              <a:latin typeface="PT Serif"/>
              <a:ea typeface="PT Serif"/>
              <a:cs typeface="PT Serif"/>
              <a:sym typeface="PT Serif"/>
            </a:endParaRPr>
          </a:p>
        </p:txBody>
      </p:sp>
      <p:sp>
        <p:nvSpPr>
          <p:cNvPr id="568" name="Google Shape;568;p12"/>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A</a:t>
            </a:r>
            <a:endParaRPr sz="1400" b="0" i="0" u="none" strike="noStrike" cap="none">
              <a:solidFill>
                <a:srgbClr val="000000"/>
              </a:solidFill>
              <a:latin typeface="Arial"/>
              <a:ea typeface="Arial"/>
              <a:cs typeface="Arial"/>
              <a:sym typeface="Arial"/>
            </a:endParaRPr>
          </a:p>
        </p:txBody>
      </p:sp>
      <p:sp>
        <p:nvSpPr>
          <p:cNvPr id="569" name="Google Shape;569;p12"/>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1095-B</a:t>
            </a:r>
            <a:endParaRPr sz="1400" b="0" i="0" u="none" strike="noStrike" cap="none">
              <a:solidFill>
                <a:srgbClr val="000000"/>
              </a:solidFill>
              <a:latin typeface="Arial"/>
              <a:ea typeface="Arial"/>
              <a:cs typeface="Arial"/>
              <a:sym typeface="Arial"/>
            </a:endParaRPr>
          </a:p>
        </p:txBody>
      </p:sp>
      <p:sp>
        <p:nvSpPr>
          <p:cNvPr id="570" name="Google Shape;570;p12"/>
          <p:cNvSpPr txBox="1"/>
          <p:nvPr/>
        </p:nvSpPr>
        <p:spPr>
          <a:xfrm>
            <a:off x="419100" y="1773925"/>
            <a:ext cx="5738400" cy="581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PT Serif"/>
                <a:ea typeface="PT Serif"/>
                <a:cs typeface="PT Serif"/>
                <a:sym typeface="PT Serif"/>
                <a:hlinkClick r:id="rId3"/>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PM to f/u on VA 508 accessibility support ticket</a:t>
            </a:r>
            <a:endParaRPr sz="1200" b="0" i="0" u="none" strike="noStrike" cap="none">
              <a:solidFill>
                <a:srgbClr val="8F8F8F"/>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sng" strike="noStrike" cap="none">
                <a:solidFill>
                  <a:schemeClr val="hlink"/>
                </a:solidFill>
                <a:latin typeface="PT Serif"/>
                <a:ea typeface="PT Serif"/>
                <a:cs typeface="PT Serif"/>
                <a:sym typeface="PT Serif"/>
                <a:hlinkClick r:id="rId4"/>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Submit ticket to VA 508 office for screen read of 1095-B flat 6.30.22</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sng" strike="noStrike" cap="none">
                <a:solidFill>
                  <a:schemeClr val="hlink"/>
                </a:solidFill>
                <a:latin typeface="PT Serif"/>
                <a:ea typeface="PT Serif"/>
                <a:cs typeface="PT Serif"/>
                <a:sym typeface="PT Serif"/>
                <a:hlinkClick r:id="rId5"/>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Conduct screen reader testing with widget in staging and troubleshoot</a:t>
            </a:r>
            <a:endParaRPr sz="1200" b="0" i="0" u="none" strike="noStrike" cap="none">
              <a:solidFill>
                <a:srgbClr val="000000"/>
              </a:solidFill>
              <a:latin typeface="Arial"/>
              <a:ea typeface="Arial"/>
              <a:cs typeface="Arial"/>
              <a:sym typeface="Arial"/>
            </a:endParaRPr>
          </a:p>
        </p:txBody>
      </p:sp>
      <p:sp>
        <p:nvSpPr>
          <p:cNvPr id="571" name="Google Shape;571;p12"/>
          <p:cNvSpPr txBox="1"/>
          <p:nvPr/>
        </p:nvSpPr>
        <p:spPr>
          <a:xfrm>
            <a:off x="8425546" y="6109251"/>
            <a:ext cx="3445011" cy="276959"/>
          </a:xfrm>
          <a:prstGeom prst="rect">
            <a:avLst/>
          </a:prstGeom>
          <a:noFill/>
          <a:ln>
            <a:noFill/>
          </a:ln>
        </p:spPr>
        <p:txBody>
          <a:bodyPr spcFirstLastPara="1" wrap="square" lIns="91425" tIns="45700" rIns="91425" bIns="45700" anchor="t" anchorCtr="0">
            <a:spAutoFit/>
          </a:bodyPr>
          <a:lstStyle/>
          <a:p>
            <a:pPr marL="0" marR="0" lvl="1" indent="0" algn="r"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Source Sans Pro"/>
                <a:ea typeface="Source Sans Pro"/>
                <a:cs typeface="Source Sans Pro"/>
                <a:sym typeface="Source Sans Pro"/>
                <a:hlinkClick r:id="rId5"/>
              </a:rPr>
              <a:t>Ticket</a:t>
            </a:r>
            <a:r>
              <a:rPr lang="en-US" sz="1200" b="0" i="0" u="none" strike="noStrike" cap="none">
                <a:solidFill>
                  <a:srgbClr val="000000"/>
                </a:solidFill>
                <a:latin typeface="Source Sans Pro"/>
                <a:ea typeface="Source Sans Pro"/>
                <a:cs typeface="Source Sans Pro"/>
                <a:sym typeface="Source Sans Pro"/>
              </a:rPr>
              <a:t>, </a:t>
            </a:r>
            <a:r>
              <a:rPr lang="en-US" sz="1200" u="sng">
                <a:solidFill>
                  <a:schemeClr val="hlink"/>
                </a:solidFill>
                <a:latin typeface="Source Sans Pro"/>
                <a:ea typeface="Source Sans Pro"/>
                <a:cs typeface="Source Sans Pro"/>
                <a:sym typeface="Source Sans Pro"/>
                <a:hlinkClick r:id="rId6"/>
              </a:rPr>
              <a:t>video of Hexapdf test</a:t>
            </a:r>
            <a:endParaRPr sz="1200" b="0" i="0" u="none" strike="noStrike" cap="none">
              <a:solidFill>
                <a:srgbClr val="000000"/>
              </a:solidFill>
              <a:latin typeface="Source Sans Pro"/>
              <a:ea typeface="Source Sans Pro"/>
              <a:cs typeface="Source Sans Pro"/>
              <a:sym typeface="Source Sans Pro"/>
            </a:endParaRPr>
          </a:p>
        </p:txBody>
      </p:sp>
      <p:sp>
        <p:nvSpPr>
          <p:cNvPr id="572" name="Google Shape;572;p12"/>
          <p:cNvSpPr txBox="1"/>
          <p:nvPr/>
        </p:nvSpPr>
        <p:spPr>
          <a:xfrm>
            <a:off x="185924" y="2832375"/>
            <a:ext cx="5122800" cy="3252000"/>
          </a:xfrm>
          <a:prstGeom prst="rect">
            <a:avLst/>
          </a:prstGeom>
          <a:noFill/>
          <a:ln>
            <a:noFill/>
          </a:ln>
        </p:spPr>
        <p:txBody>
          <a:bodyPr spcFirstLastPara="1" wrap="square" lIns="91425" tIns="45700" rIns="91425" bIns="45700" anchor="t" anchorCtr="0">
            <a:normAutofit/>
          </a:bodyPr>
          <a:lstStyle/>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Original product screen reader test</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Template adjustments</a:t>
            </a:r>
            <a:endParaRPr sz="1400" b="0" i="0" u="none" strike="noStrike" cap="none">
              <a:solidFill>
                <a:srgbClr val="000000"/>
              </a:solidFill>
              <a:latin typeface="Arial"/>
              <a:ea typeface="Arial"/>
              <a:cs typeface="Arial"/>
              <a:sym typeface="Arial"/>
            </a:endParaRPr>
          </a:p>
          <a:p>
            <a:pPr marL="1371600" marR="0" lvl="0" indent="0" algn="l" rtl="0">
              <a:lnSpc>
                <a:spcPct val="90000"/>
              </a:lnSpc>
              <a:spcBef>
                <a:spcPts val="500"/>
              </a:spcBef>
              <a:spcAft>
                <a:spcPts val="0"/>
              </a:spcAft>
              <a:buNone/>
            </a:pPr>
            <a:r>
              <a:rPr lang="en-US" sz="1400" b="0" i="0" u="none" strike="noStrike" cap="none">
                <a:solidFill>
                  <a:schemeClr val="dk2"/>
                </a:solidFill>
                <a:latin typeface="PT Serif"/>
                <a:ea typeface="PT Serif"/>
                <a:cs typeface="PT Serif"/>
                <a:sym typeface="PT Serif"/>
              </a:rPr>
              <a:t>Flat data</a:t>
            </a:r>
            <a:endParaRPr sz="1400" b="0" i="0" u="none" strike="noStrike" cap="none">
              <a:solidFill>
                <a:srgbClr val="000000"/>
              </a:solidFill>
              <a:latin typeface="Arial"/>
              <a:ea typeface="Arial"/>
              <a:cs typeface="Arial"/>
              <a:sym typeface="Arial"/>
            </a:endParaRPr>
          </a:p>
          <a:p>
            <a:pPr marL="1371600" marR="0" lvl="0" indent="0" algn="l" rtl="0">
              <a:lnSpc>
                <a:spcPct val="90000"/>
              </a:lnSpc>
              <a:spcBef>
                <a:spcPts val="500"/>
              </a:spcBef>
              <a:spcAft>
                <a:spcPts val="0"/>
              </a:spcAft>
              <a:buNone/>
            </a:pPr>
            <a:r>
              <a:rPr lang="en-US" sz="1400" b="0" i="0" u="none" strike="noStrike" cap="none">
                <a:solidFill>
                  <a:schemeClr val="dk2"/>
                </a:solidFill>
                <a:latin typeface="PT Serif"/>
                <a:ea typeface="PT Serif"/>
                <a:cs typeface="PT Serif"/>
                <a:sym typeface="PT Serif"/>
              </a:rPr>
              <a:t>Unflatten data</a:t>
            </a:r>
            <a:endParaRPr sz="1800" b="0" i="0" u="none" strike="noStrike" cap="none">
              <a:solidFill>
                <a:schemeClr val="dk2"/>
              </a:solidFill>
              <a:latin typeface="PT Serif"/>
              <a:ea typeface="PT Serif"/>
              <a:cs typeface="PT Serif"/>
              <a:sym typeface="PT Serif"/>
            </a:endParaRPr>
          </a:p>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We tried a new PDF writer (Hexapdf)</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All 3 versions passed Adobe® Pro  accessibility screen</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All 3 version failed to read Veteran name</a:t>
            </a:r>
            <a:endParaRPr sz="1400" b="0" i="0" u="none" strike="noStrike" cap="none">
              <a:solidFill>
                <a:schemeClr val="dk2"/>
              </a:solidFill>
              <a:latin typeface="PT Serif"/>
              <a:ea typeface="PT Serif"/>
              <a:cs typeface="PT Serif"/>
              <a:sym typeface="PT Serif"/>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The 2 versions with Veteran data, Jaws failed to recognize any content in fields</a:t>
            </a:r>
            <a:endParaRPr sz="1400" b="0" i="0" u="none" strike="noStrike" cap="none">
              <a:solidFill>
                <a:schemeClr val="dk2"/>
              </a:solidFill>
              <a:latin typeface="PT Serif"/>
              <a:ea typeface="PT Serif"/>
              <a:cs typeface="PT Serif"/>
              <a:sym typeface="PT Serif"/>
            </a:endParaRPr>
          </a:p>
          <a:p>
            <a:pPr marL="0" marR="0" lvl="0" indent="0" algn="l" rtl="0">
              <a:lnSpc>
                <a:spcPct val="90000"/>
              </a:lnSpc>
              <a:spcBef>
                <a:spcPts val="500"/>
              </a:spcBef>
              <a:spcAft>
                <a:spcPts val="0"/>
              </a:spcAft>
              <a:buClr>
                <a:srgbClr val="000000"/>
              </a:buClr>
              <a:buSzPts val="1400"/>
              <a:buFont typeface="Arial"/>
              <a:buNone/>
            </a:pPr>
            <a:endParaRPr sz="1400" b="0" i="0" u="none" strike="noStrike" cap="none">
              <a:solidFill>
                <a:schemeClr val="dk2"/>
              </a:solidFill>
              <a:latin typeface="PT Serif"/>
              <a:ea typeface="PT Serif"/>
              <a:cs typeface="PT Serif"/>
              <a:sym typeface="PT Serif"/>
            </a:endParaRPr>
          </a:p>
          <a:p>
            <a:pPr marL="0" marR="0" lvl="0" indent="0" algn="l" rtl="0">
              <a:lnSpc>
                <a:spcPct val="90000"/>
              </a:lnSpc>
              <a:spcBef>
                <a:spcPts val="500"/>
              </a:spcBef>
              <a:spcAft>
                <a:spcPts val="0"/>
              </a:spcAft>
              <a:buClr>
                <a:srgbClr val="000000"/>
              </a:buClr>
              <a:buSzPts val="1400"/>
              <a:buFont typeface="Arial"/>
              <a:buNone/>
            </a:pPr>
            <a:r>
              <a:rPr lang="en-US" sz="1400" b="0" i="0" u="none" strike="noStrike" cap="none">
                <a:solidFill>
                  <a:schemeClr val="dk2"/>
                </a:solidFill>
                <a:latin typeface="PT Serif"/>
                <a:ea typeface="PT Serif"/>
                <a:cs typeface="PT Serif"/>
                <a:sym typeface="PT Serif"/>
              </a:rPr>
              <a:t>The 1095-B PDF is very difficult to make accessible. </a:t>
            </a:r>
            <a:endParaRPr sz="1400" b="0" i="0" u="none" strike="noStrike" cap="none">
              <a:solidFill>
                <a:schemeClr val="dk2"/>
              </a:solidFill>
              <a:latin typeface="PT Serif"/>
              <a:ea typeface="PT Serif"/>
              <a:cs typeface="PT Serif"/>
              <a:sym typeface="PT Serif"/>
            </a:endParaRPr>
          </a:p>
        </p:txBody>
      </p:sp>
      <p:sp>
        <p:nvSpPr>
          <p:cNvPr id="573" name="Google Shape;573;p12"/>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07-12 Sprint 6 Demo</a:t>
            </a:r>
            <a:endParaRPr sz="1800" b="0" i="0" u="none" strike="noStrike" cap="none">
              <a:solidFill>
                <a:srgbClr val="747C74"/>
              </a:solidFill>
              <a:latin typeface="Calibri"/>
              <a:ea typeface="Calibri"/>
              <a:cs typeface="Calibri"/>
              <a:sym typeface="Calibri"/>
            </a:endParaRPr>
          </a:p>
        </p:txBody>
      </p:sp>
      <p:pic>
        <p:nvPicPr>
          <p:cNvPr id="574" name="Google Shape;574;p12"/>
          <p:cNvPicPr preferRelativeResize="0"/>
          <p:nvPr/>
        </p:nvPicPr>
        <p:blipFill rotWithShape="1">
          <a:blip r:embed="rId7">
            <a:alphaModFix/>
          </a:blip>
          <a:srcRect/>
          <a:stretch/>
        </p:blipFill>
        <p:spPr>
          <a:xfrm>
            <a:off x="6309900" y="2273344"/>
            <a:ext cx="5089975" cy="319190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cxnSp>
        <p:nvCxnSpPr>
          <p:cNvPr id="580" name="Google Shape;580;p13"/>
          <p:cNvCxnSpPr/>
          <p:nvPr/>
        </p:nvCxnSpPr>
        <p:spPr>
          <a:xfrm rot="10800000">
            <a:off x="8694795" y="22551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581" name="Google Shape;581;p13"/>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582" name="Google Shape;582;p13"/>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13</a:t>
            </a:fld>
            <a:endParaRPr sz="1200" b="0" i="0" u="none" strike="noStrike" cap="none">
              <a:solidFill>
                <a:srgbClr val="8A8A8A"/>
              </a:solidFill>
              <a:latin typeface="Source Sans Pro"/>
              <a:ea typeface="Source Sans Pro"/>
              <a:cs typeface="Source Sans Pro"/>
              <a:sym typeface="Source Sans Pro"/>
            </a:endParaRPr>
          </a:p>
        </p:txBody>
      </p:sp>
      <p:sp>
        <p:nvSpPr>
          <p:cNvPr id="583" name="Google Shape;583;p13"/>
          <p:cNvSpPr txBox="1"/>
          <p:nvPr/>
        </p:nvSpPr>
        <p:spPr>
          <a:xfrm>
            <a:off x="406690" y="711050"/>
            <a:ext cx="10993180" cy="100871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MVP redesign for accessibility</a:t>
            </a:r>
            <a:endParaRPr sz="2800" b="0" i="0" u="none" strike="noStrike" cap="none">
              <a:solidFill>
                <a:schemeClr val="dk1"/>
              </a:solidFill>
              <a:latin typeface="PT Serif"/>
              <a:ea typeface="PT Serif"/>
              <a:cs typeface="PT Serif"/>
              <a:sym typeface="PT Serif"/>
            </a:endParaRPr>
          </a:p>
        </p:txBody>
      </p:sp>
      <p:sp>
        <p:nvSpPr>
          <p:cNvPr id="584" name="Google Shape;584;p13"/>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B</a:t>
            </a:r>
            <a:endParaRPr sz="1400" b="0" i="0" u="none" strike="noStrike" cap="none">
              <a:solidFill>
                <a:srgbClr val="000000"/>
              </a:solidFill>
              <a:latin typeface="Arial"/>
              <a:ea typeface="Arial"/>
              <a:cs typeface="Arial"/>
              <a:sym typeface="Arial"/>
            </a:endParaRPr>
          </a:p>
        </p:txBody>
      </p:sp>
      <p:sp>
        <p:nvSpPr>
          <p:cNvPr id="585" name="Google Shape;585;p13"/>
          <p:cNvSpPr txBox="1"/>
          <p:nvPr/>
        </p:nvSpPr>
        <p:spPr>
          <a:xfrm>
            <a:off x="8981160" y="6408625"/>
            <a:ext cx="2723400" cy="2769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1095-B</a:t>
            </a:r>
            <a:endParaRPr sz="1400" b="0" i="0" u="none" strike="noStrike" cap="none">
              <a:solidFill>
                <a:srgbClr val="000000"/>
              </a:solidFill>
              <a:latin typeface="Arial"/>
              <a:ea typeface="Arial"/>
              <a:cs typeface="Arial"/>
              <a:sym typeface="Arial"/>
            </a:endParaRPr>
          </a:p>
        </p:txBody>
      </p:sp>
      <p:sp>
        <p:nvSpPr>
          <p:cNvPr id="586" name="Google Shape;586;p13"/>
          <p:cNvSpPr txBox="1"/>
          <p:nvPr/>
        </p:nvSpPr>
        <p:spPr>
          <a:xfrm>
            <a:off x="419100" y="1773936"/>
            <a:ext cx="4414200" cy="581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PT Serif"/>
                <a:ea typeface="PT Serif"/>
                <a:cs typeface="PT Serif"/>
                <a:sym typeface="PT Serif"/>
                <a:hlinkClick r:id="rId3"/>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Discovery into accessible MVP design re-do</a:t>
            </a:r>
            <a:endParaRPr sz="1200" b="0" i="0" u="none" strike="noStrike" cap="none">
              <a:solidFill>
                <a:srgbClr val="8F8F8F"/>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sng" strike="noStrike" cap="none">
                <a:solidFill>
                  <a:schemeClr val="hlink"/>
                </a:solidFill>
                <a:latin typeface="PT Serif"/>
                <a:ea typeface="PT Serif"/>
                <a:cs typeface="PT Serif"/>
                <a:sym typeface="PT Serif"/>
                <a:hlinkClick r:id="rId4"/>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Build additional MVP mock-up(s) based on feedback</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sng" strike="noStrike" cap="none">
                <a:solidFill>
                  <a:schemeClr val="hlink"/>
                </a:solidFill>
                <a:latin typeface="PT Serif"/>
                <a:ea typeface="PT Serif"/>
                <a:cs typeface="PT Serif"/>
                <a:sym typeface="PT Serif"/>
                <a:hlinkClick r:id="rId5"/>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Design accessible MVP (high-fidelity) for approval</a:t>
            </a:r>
            <a:endParaRPr sz="1200" b="0" i="0" u="none" strike="noStrike" cap="none">
              <a:solidFill>
                <a:srgbClr val="000000"/>
              </a:solidFill>
              <a:latin typeface="Arial"/>
              <a:ea typeface="Arial"/>
              <a:cs typeface="Arial"/>
              <a:sym typeface="Arial"/>
            </a:endParaRPr>
          </a:p>
        </p:txBody>
      </p:sp>
      <p:sp>
        <p:nvSpPr>
          <p:cNvPr id="587" name="Google Shape;587;p13"/>
          <p:cNvSpPr txBox="1"/>
          <p:nvPr/>
        </p:nvSpPr>
        <p:spPr>
          <a:xfrm>
            <a:off x="8425546" y="6109251"/>
            <a:ext cx="3445011" cy="276959"/>
          </a:xfrm>
          <a:prstGeom prst="rect">
            <a:avLst/>
          </a:prstGeom>
          <a:noFill/>
          <a:ln>
            <a:noFill/>
          </a:ln>
        </p:spPr>
        <p:txBody>
          <a:bodyPr spcFirstLastPara="1" wrap="square" lIns="91425" tIns="45700" rIns="91425" bIns="45700" anchor="t" anchorCtr="0">
            <a:spAutoFit/>
          </a:bodyPr>
          <a:lstStyle/>
          <a:p>
            <a:pPr marL="0" marR="0" lvl="1" indent="0" algn="r"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Source Sans Pro"/>
                <a:ea typeface="Source Sans Pro"/>
                <a:cs typeface="Source Sans Pro"/>
                <a:sym typeface="Source Sans Pro"/>
                <a:hlinkClick r:id="rId6"/>
              </a:rPr>
              <a:t>PDF version</a:t>
            </a:r>
            <a:r>
              <a:rPr lang="en-US" sz="1200" b="0" i="0" strike="noStrike" cap="none">
                <a:latin typeface="Source Sans Pro"/>
                <a:ea typeface="Source Sans Pro"/>
                <a:cs typeface="Source Sans Pro"/>
                <a:sym typeface="Source Sans Pro"/>
              </a:rPr>
              <a:t> </a:t>
            </a:r>
            <a:endParaRPr sz="1200" b="0" i="0" u="none" strike="noStrike" cap="none">
              <a:solidFill>
                <a:srgbClr val="000000"/>
              </a:solidFill>
              <a:latin typeface="Source Sans Pro"/>
              <a:ea typeface="Source Sans Pro"/>
              <a:cs typeface="Source Sans Pro"/>
              <a:sym typeface="Source Sans Pro"/>
            </a:endParaRPr>
          </a:p>
        </p:txBody>
      </p:sp>
      <p:sp>
        <p:nvSpPr>
          <p:cNvPr id="588" name="Google Shape;588;p13"/>
          <p:cNvSpPr txBox="1"/>
          <p:nvPr/>
        </p:nvSpPr>
        <p:spPr>
          <a:xfrm>
            <a:off x="185931" y="2832385"/>
            <a:ext cx="4312968" cy="3251874"/>
          </a:xfrm>
          <a:prstGeom prst="rect">
            <a:avLst/>
          </a:prstGeom>
          <a:noFill/>
          <a:ln>
            <a:noFill/>
          </a:ln>
        </p:spPr>
        <p:txBody>
          <a:bodyPr spcFirstLastPara="1" wrap="square" lIns="91425" tIns="45700" rIns="91425" bIns="45700" anchor="t" anchorCtr="0">
            <a:normAutofit/>
          </a:bodyPr>
          <a:lstStyle/>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Updated MVP design</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“Hybrid” Form download (PDF &amp; Text)</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Opt-In element removed (not MVP)</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Reviewed by accessibility and sitewide team</a:t>
            </a:r>
            <a:endParaRPr sz="1800" b="0" i="0" u="none" strike="noStrike" cap="none">
              <a:solidFill>
                <a:schemeClr val="dk2"/>
              </a:solidFill>
              <a:latin typeface="PT Serif"/>
              <a:ea typeface="PT Serif"/>
              <a:cs typeface="PT Serif"/>
              <a:sym typeface="PT Serif"/>
            </a:endParaRPr>
          </a:p>
          <a:p>
            <a:pPr marL="0" marR="0" lvl="0" indent="0" algn="l" rtl="0">
              <a:lnSpc>
                <a:spcPct val="90000"/>
              </a:lnSpc>
              <a:spcBef>
                <a:spcPts val="50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13"/>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07-12 Sprint 6 Demo</a:t>
            </a:r>
            <a:endParaRPr sz="1800" b="0" i="0" u="none" strike="noStrike" cap="none">
              <a:solidFill>
                <a:srgbClr val="747C74"/>
              </a:solidFill>
              <a:latin typeface="Calibri"/>
              <a:ea typeface="Calibri"/>
              <a:cs typeface="Calibri"/>
              <a:sym typeface="Calibri"/>
            </a:endParaRPr>
          </a:p>
        </p:txBody>
      </p:sp>
      <p:pic>
        <p:nvPicPr>
          <p:cNvPr id="590" name="Google Shape;590;p13"/>
          <p:cNvPicPr preferRelativeResize="0"/>
          <p:nvPr/>
        </p:nvPicPr>
        <p:blipFill>
          <a:blip r:embed="rId7">
            <a:alphaModFix/>
          </a:blip>
          <a:stretch>
            <a:fillRect/>
          </a:stretch>
        </p:blipFill>
        <p:spPr>
          <a:xfrm>
            <a:off x="4985700" y="1872167"/>
            <a:ext cx="6996108" cy="4084684"/>
          </a:xfrm>
          <a:prstGeom prst="rect">
            <a:avLst/>
          </a:prstGeom>
          <a:noFill/>
          <a:ln>
            <a:noFill/>
          </a:ln>
        </p:spPr>
      </p:pic>
      <p:pic>
        <p:nvPicPr>
          <p:cNvPr id="591" name="Google Shape;591;p13"/>
          <p:cNvPicPr preferRelativeResize="0"/>
          <p:nvPr/>
        </p:nvPicPr>
        <p:blipFill>
          <a:blip r:embed="rId8">
            <a:alphaModFix/>
          </a:blip>
          <a:stretch>
            <a:fillRect/>
          </a:stretch>
        </p:blipFill>
        <p:spPr>
          <a:xfrm>
            <a:off x="4985700" y="2048275"/>
            <a:ext cx="6996101" cy="41127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cxnSp>
        <p:nvCxnSpPr>
          <p:cNvPr id="597" name="Google Shape;597;p15"/>
          <p:cNvCxnSpPr/>
          <p:nvPr/>
        </p:nvCxnSpPr>
        <p:spPr>
          <a:xfrm rot="10800000">
            <a:off x="8694795" y="22551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598" name="Google Shape;598;p15"/>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599" name="Google Shape;599;p15"/>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14</a:t>
            </a:fld>
            <a:endParaRPr sz="1200" b="0" i="0" u="none" strike="noStrike" cap="none">
              <a:solidFill>
                <a:srgbClr val="8A8A8A"/>
              </a:solidFill>
              <a:latin typeface="Source Sans Pro"/>
              <a:ea typeface="Source Sans Pro"/>
              <a:cs typeface="Source Sans Pro"/>
              <a:sym typeface="Source Sans Pro"/>
            </a:endParaRPr>
          </a:p>
        </p:txBody>
      </p:sp>
      <p:sp>
        <p:nvSpPr>
          <p:cNvPr id="600" name="Google Shape;600;p15"/>
          <p:cNvSpPr txBox="1"/>
          <p:nvPr/>
        </p:nvSpPr>
        <p:spPr>
          <a:xfrm>
            <a:off x="406690" y="711050"/>
            <a:ext cx="10993180" cy="100871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Next steps…</a:t>
            </a:r>
            <a:endParaRPr sz="2800" b="0" i="0" u="none" strike="noStrike" cap="none">
              <a:solidFill>
                <a:schemeClr val="dk1"/>
              </a:solidFill>
              <a:latin typeface="PT Serif"/>
              <a:ea typeface="PT Serif"/>
              <a:cs typeface="PT Serif"/>
              <a:sym typeface="PT Serif"/>
            </a:endParaRPr>
          </a:p>
        </p:txBody>
      </p:sp>
      <p:sp>
        <p:nvSpPr>
          <p:cNvPr id="601" name="Google Shape;601;p15"/>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C</a:t>
            </a:r>
            <a:endParaRPr sz="1400" b="0" i="0" u="none" strike="noStrike" cap="none">
              <a:solidFill>
                <a:srgbClr val="000000"/>
              </a:solidFill>
              <a:latin typeface="Arial"/>
              <a:ea typeface="Arial"/>
              <a:cs typeface="Arial"/>
              <a:sym typeface="Arial"/>
            </a:endParaRPr>
          </a:p>
        </p:txBody>
      </p:sp>
      <p:sp>
        <p:nvSpPr>
          <p:cNvPr id="602" name="Google Shape;602;p15"/>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1095-B</a:t>
            </a:r>
            <a:endParaRPr sz="1400" b="0" i="0" u="none" strike="noStrike" cap="none">
              <a:solidFill>
                <a:srgbClr val="000000"/>
              </a:solidFill>
              <a:latin typeface="Arial"/>
              <a:ea typeface="Arial"/>
              <a:cs typeface="Arial"/>
              <a:sym typeface="Arial"/>
            </a:endParaRPr>
          </a:p>
        </p:txBody>
      </p:sp>
      <p:sp>
        <p:nvSpPr>
          <p:cNvPr id="603" name="Google Shape;603;p15"/>
          <p:cNvSpPr txBox="1"/>
          <p:nvPr/>
        </p:nvSpPr>
        <p:spPr>
          <a:xfrm>
            <a:off x="2344075" y="2495088"/>
            <a:ext cx="7118400" cy="1867800"/>
          </a:xfrm>
          <a:prstGeom prst="rect">
            <a:avLst/>
          </a:prstGeom>
          <a:noFill/>
          <a:ln>
            <a:noFill/>
          </a:ln>
        </p:spPr>
        <p:txBody>
          <a:bodyPr spcFirstLastPara="1" wrap="square" lIns="91425" tIns="45700" rIns="91425" bIns="45700" anchor="t" anchorCtr="0">
            <a:noAutofit/>
          </a:bodyPr>
          <a:lstStyle/>
          <a:p>
            <a:pPr marL="139700" marR="0" lvl="0" indent="0" algn="l" rtl="0">
              <a:lnSpc>
                <a:spcPct val="90000"/>
              </a:lnSpc>
              <a:spcBef>
                <a:spcPts val="1000"/>
              </a:spcBef>
              <a:spcAft>
                <a:spcPts val="0"/>
              </a:spcAft>
              <a:buClr>
                <a:schemeClr val="accent2"/>
              </a:buClr>
              <a:buSzPts val="1400"/>
              <a:buFont typeface="Noto Sans Symbols"/>
              <a:buNone/>
            </a:pPr>
            <a:endParaRPr sz="1700" b="0" i="0" u="none" strike="noStrike" cap="none">
              <a:solidFill>
                <a:srgbClr val="000000"/>
              </a:solidFill>
              <a:latin typeface="Arial"/>
              <a:ea typeface="Arial"/>
              <a:cs typeface="Arial"/>
              <a:sym typeface="Arial"/>
            </a:endParaRPr>
          </a:p>
          <a:p>
            <a:pPr marL="914400" marR="0" lvl="1" indent="-342900" algn="l" rtl="0">
              <a:lnSpc>
                <a:spcPct val="90000"/>
              </a:lnSpc>
              <a:spcBef>
                <a:spcPts val="500"/>
              </a:spcBef>
              <a:spcAft>
                <a:spcPts val="0"/>
              </a:spcAft>
              <a:buClr>
                <a:schemeClr val="accent2"/>
              </a:buClr>
              <a:buSzPts val="1800"/>
              <a:buFont typeface="PT Serif"/>
              <a:buAutoNum type="alphaUcPeriod"/>
            </a:pPr>
            <a:r>
              <a:rPr lang="en-US" sz="1900" b="0" i="0" u="none" strike="noStrike" cap="none">
                <a:solidFill>
                  <a:srgbClr val="000000"/>
                </a:solidFill>
                <a:latin typeface="PT Serif"/>
                <a:ea typeface="PT Serif"/>
                <a:cs typeface="PT Serif"/>
                <a:sym typeface="PT Serif"/>
              </a:rPr>
              <a:t>Internal accessibility testing of text version</a:t>
            </a:r>
            <a:endParaRPr sz="1900" b="0" i="0" u="none" strike="noStrike" cap="none">
              <a:solidFill>
                <a:srgbClr val="000000"/>
              </a:solidFill>
              <a:latin typeface="PT Serif"/>
              <a:ea typeface="PT Serif"/>
              <a:cs typeface="PT Serif"/>
              <a:sym typeface="PT Serif"/>
            </a:endParaRPr>
          </a:p>
          <a:p>
            <a:pPr marL="914400" marR="0" lvl="1" indent="-342900" algn="l" rtl="0">
              <a:lnSpc>
                <a:spcPct val="90000"/>
              </a:lnSpc>
              <a:spcBef>
                <a:spcPts val="500"/>
              </a:spcBef>
              <a:spcAft>
                <a:spcPts val="0"/>
              </a:spcAft>
              <a:buClr>
                <a:schemeClr val="accent2"/>
              </a:buClr>
              <a:buSzPts val="1800"/>
              <a:buFont typeface="PT Serif"/>
              <a:buAutoNum type="alphaUcPeriod"/>
            </a:pPr>
            <a:r>
              <a:rPr lang="en-US" sz="1900" b="0" i="0" u="none" strike="noStrike" cap="none">
                <a:solidFill>
                  <a:srgbClr val="000000"/>
                </a:solidFill>
                <a:latin typeface="PT Serif"/>
                <a:ea typeface="PT Serif"/>
                <a:cs typeface="PT Serif"/>
                <a:sym typeface="PT Serif"/>
              </a:rPr>
              <a:t>Build for hybrid PDF &amp; text version of MVP</a:t>
            </a:r>
            <a:endParaRPr sz="1900" b="0" i="0" u="none" strike="noStrike" cap="none">
              <a:solidFill>
                <a:srgbClr val="000000"/>
              </a:solidFill>
              <a:latin typeface="PT Serif"/>
              <a:ea typeface="PT Serif"/>
              <a:cs typeface="PT Serif"/>
              <a:sym typeface="PT Serif"/>
            </a:endParaRPr>
          </a:p>
          <a:p>
            <a:pPr marL="914400" marR="0" lvl="1" indent="-342900" algn="l" rtl="0">
              <a:lnSpc>
                <a:spcPct val="90000"/>
              </a:lnSpc>
              <a:spcBef>
                <a:spcPts val="500"/>
              </a:spcBef>
              <a:spcAft>
                <a:spcPts val="0"/>
              </a:spcAft>
              <a:buClr>
                <a:schemeClr val="accent2"/>
              </a:buClr>
              <a:buSzPts val="1800"/>
              <a:buFont typeface="PT Serif"/>
              <a:buAutoNum type="alphaUcPeriod"/>
            </a:pPr>
            <a:r>
              <a:rPr lang="en-US" sz="1900" b="0" i="0" u="none" strike="noStrike" cap="none">
                <a:solidFill>
                  <a:srgbClr val="000000"/>
                </a:solidFill>
                <a:latin typeface="PT Serif"/>
                <a:ea typeface="PT Serif"/>
                <a:cs typeface="PT Serif"/>
                <a:sym typeface="PT Serif"/>
              </a:rPr>
              <a:t>Finalize opt-in notifications flow</a:t>
            </a:r>
            <a:endParaRPr sz="1900" b="0" i="0" u="none" strike="noStrike" cap="none">
              <a:solidFill>
                <a:srgbClr val="000000"/>
              </a:solidFill>
              <a:latin typeface="PT Serif"/>
              <a:ea typeface="PT Serif"/>
              <a:cs typeface="PT Serif"/>
              <a:sym typeface="PT Serif"/>
            </a:endParaRPr>
          </a:p>
          <a:p>
            <a:pPr marL="914400" marR="0" lvl="1" indent="-336550" algn="l" rtl="0">
              <a:lnSpc>
                <a:spcPct val="90000"/>
              </a:lnSpc>
              <a:spcBef>
                <a:spcPts val="500"/>
              </a:spcBef>
              <a:spcAft>
                <a:spcPts val="0"/>
              </a:spcAft>
              <a:buClr>
                <a:schemeClr val="accent2"/>
              </a:buClr>
              <a:buSzPts val="1700"/>
              <a:buFont typeface="PT Serif"/>
              <a:buAutoNum type="alphaUcPeriod"/>
            </a:pPr>
            <a:r>
              <a:rPr lang="en-US" sz="1900" b="0" i="0" u="none" strike="noStrike" cap="none">
                <a:solidFill>
                  <a:srgbClr val="000000"/>
                </a:solidFill>
                <a:latin typeface="PT Serif"/>
                <a:ea typeface="PT Serif"/>
                <a:cs typeface="PT Serif"/>
                <a:sym typeface="PT Serif"/>
              </a:rPr>
              <a:t>Enter collaboration cycle</a:t>
            </a:r>
            <a:endParaRPr sz="1900" b="0" i="0" u="none" strike="noStrike" cap="none">
              <a:solidFill>
                <a:srgbClr val="000000"/>
              </a:solidFill>
              <a:latin typeface="PT Serif"/>
              <a:ea typeface="PT Serif"/>
              <a:cs typeface="PT Serif"/>
              <a:sym typeface="PT Serif"/>
            </a:endParaRPr>
          </a:p>
          <a:p>
            <a:pPr marL="914400" marR="0" lvl="1" indent="-342900" algn="l" rtl="0">
              <a:lnSpc>
                <a:spcPct val="90000"/>
              </a:lnSpc>
              <a:spcBef>
                <a:spcPts val="500"/>
              </a:spcBef>
              <a:spcAft>
                <a:spcPts val="0"/>
              </a:spcAft>
              <a:buClr>
                <a:schemeClr val="accent2"/>
              </a:buClr>
              <a:buSzPts val="1800"/>
              <a:buFont typeface="PT Serif"/>
              <a:buAutoNum type="alphaUcPeriod"/>
            </a:pPr>
            <a:r>
              <a:rPr lang="en-US" sz="1900" b="0" i="0" u="none" strike="noStrike" cap="none">
                <a:solidFill>
                  <a:schemeClr val="dk2"/>
                </a:solidFill>
                <a:latin typeface="PT Serif"/>
                <a:ea typeface="PT Serif"/>
                <a:cs typeface="PT Serif"/>
                <a:sym typeface="PT Serif"/>
              </a:rPr>
              <a:t>Submit HEC documents for translation</a:t>
            </a:r>
            <a:endParaRPr sz="2300" b="0" i="0" u="none" strike="noStrike" cap="none">
              <a:solidFill>
                <a:schemeClr val="dk2"/>
              </a:solidFill>
              <a:latin typeface="PT Serif"/>
              <a:ea typeface="PT Serif"/>
              <a:cs typeface="PT Serif"/>
              <a:sym typeface="PT Serif"/>
            </a:endParaRPr>
          </a:p>
          <a:p>
            <a:pPr marL="914400" marR="0" lvl="0" indent="0" algn="l" rtl="0">
              <a:lnSpc>
                <a:spcPct val="90000"/>
              </a:lnSpc>
              <a:spcBef>
                <a:spcPts val="50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604" name="Google Shape;604;p15"/>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07-12 Sprint 6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8"/>
        <p:cNvGrpSpPr/>
        <p:nvPr/>
      </p:nvGrpSpPr>
      <p:grpSpPr>
        <a:xfrm>
          <a:off x="0" y="0"/>
          <a:ext cx="0" cy="0"/>
          <a:chOff x="0" y="0"/>
          <a:chExt cx="0" cy="0"/>
        </a:xfrm>
      </p:grpSpPr>
      <p:sp>
        <p:nvSpPr>
          <p:cNvPr id="609" name="Google Shape;609;p64"/>
          <p:cNvSpPr txBox="1">
            <a:spLocks noGrp="1"/>
          </p:cNvSpPr>
          <p:nvPr>
            <p:ph type="title"/>
          </p:nvPr>
        </p:nvSpPr>
        <p:spPr>
          <a:xfrm>
            <a:off x="411480" y="457200"/>
            <a:ext cx="8057103" cy="132556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a:t>Blockers for 1095-B launch</a:t>
            </a:r>
            <a:endParaRPr sz="2800"/>
          </a:p>
        </p:txBody>
      </p:sp>
      <p:graphicFrame>
        <p:nvGraphicFramePr>
          <p:cNvPr id="610" name="Google Shape;610;p64"/>
          <p:cNvGraphicFramePr/>
          <p:nvPr/>
        </p:nvGraphicFramePr>
        <p:xfrm>
          <a:off x="411480" y="914400"/>
          <a:ext cx="3000000" cy="3000000"/>
        </p:xfrm>
        <a:graphic>
          <a:graphicData uri="http://schemas.openxmlformats.org/drawingml/2006/table">
            <a:tbl>
              <a:tblPr>
                <a:noFill/>
                <a:tableStyleId>{88787D15-86B7-4979-A24B-4D200254BBE8}</a:tableStyleId>
              </a:tblPr>
              <a:tblGrid>
                <a:gridCol w="1102725">
                  <a:extLst>
                    <a:ext uri="{9D8B030D-6E8A-4147-A177-3AD203B41FA5}">
                      <a16:colId xmlns:a16="http://schemas.microsoft.com/office/drawing/2014/main" val="20000"/>
                    </a:ext>
                  </a:extLst>
                </a:gridCol>
                <a:gridCol w="1337250">
                  <a:extLst>
                    <a:ext uri="{9D8B030D-6E8A-4147-A177-3AD203B41FA5}">
                      <a16:colId xmlns:a16="http://schemas.microsoft.com/office/drawing/2014/main" val="20001"/>
                    </a:ext>
                  </a:extLst>
                </a:gridCol>
                <a:gridCol w="3656775">
                  <a:extLst>
                    <a:ext uri="{9D8B030D-6E8A-4147-A177-3AD203B41FA5}">
                      <a16:colId xmlns:a16="http://schemas.microsoft.com/office/drawing/2014/main" val="20002"/>
                    </a:ext>
                  </a:extLst>
                </a:gridCol>
                <a:gridCol w="1086575">
                  <a:extLst>
                    <a:ext uri="{9D8B030D-6E8A-4147-A177-3AD203B41FA5}">
                      <a16:colId xmlns:a16="http://schemas.microsoft.com/office/drawing/2014/main" val="20003"/>
                    </a:ext>
                  </a:extLst>
                </a:gridCol>
                <a:gridCol w="626875">
                  <a:extLst>
                    <a:ext uri="{9D8B030D-6E8A-4147-A177-3AD203B41FA5}">
                      <a16:colId xmlns:a16="http://schemas.microsoft.com/office/drawing/2014/main" val="20004"/>
                    </a:ext>
                  </a:extLst>
                </a:gridCol>
                <a:gridCol w="3549800">
                  <a:extLst>
                    <a:ext uri="{9D8B030D-6E8A-4147-A177-3AD203B41FA5}">
                      <a16:colId xmlns:a16="http://schemas.microsoft.com/office/drawing/2014/main" val="20005"/>
                    </a:ext>
                  </a:extLst>
                </a:gridCol>
              </a:tblGrid>
              <a:tr h="401300">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BLOCKER</a:t>
                      </a:r>
                      <a:endParaRPr sz="1400" u="none" strike="noStrike" cap="none"/>
                    </a:p>
                  </a:txBody>
                  <a:tcPr marL="24375" marR="91450"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OWNED BY</a:t>
                      </a:r>
                      <a:endParaRPr sz="14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ACTION NEEDED</a:t>
                      </a:r>
                      <a:endParaRPr sz="1100" b="1" i="0" u="none" strike="noStrike" cap="none">
                        <a:solidFill>
                          <a:schemeClr val="accent1"/>
                        </a:solidFill>
                        <a:latin typeface="Source Sans Pro SemiBold"/>
                        <a:ea typeface="Source Sans Pro SemiBold"/>
                        <a:cs typeface="Source Sans Pro SemiBold"/>
                        <a:sym typeface="Source Sans Pro SemiBold"/>
                      </a:endParaRPr>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DATE</a:t>
                      </a:r>
                      <a:endParaRPr sz="1400" u="none" strike="noStrike" cap="none"/>
                    </a:p>
                    <a:p>
                      <a:pPr marL="0" marR="0" lvl="0" indent="0" algn="l" rtl="0">
                        <a:lnSpc>
                          <a:spcPct val="100000"/>
                        </a:lnSpc>
                        <a:spcBef>
                          <a:spcPts val="0"/>
                        </a:spcBef>
                        <a:spcAft>
                          <a:spcPts val="0"/>
                        </a:spcAft>
                        <a:buClr>
                          <a:srgbClr val="000000"/>
                        </a:buClr>
                        <a:buSzPts val="9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ENTERED</a:t>
                      </a:r>
                      <a:endParaRPr sz="1100" u="none" strike="noStrike" cap="none"/>
                    </a:p>
                  </a:txBody>
                  <a:tcPr marL="24375" marR="24375" marT="24375" marB="243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STATUS</a:t>
                      </a:r>
                      <a:endParaRPr sz="11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NOTES</a:t>
                      </a:r>
                      <a:endParaRPr sz="1100" u="none" strike="noStrike" cap="none"/>
                    </a:p>
                  </a:txBody>
                  <a:tcPr marL="91450"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76900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Legal Review</a:t>
                      </a:r>
                      <a:endParaRPr sz="12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Opt-in</a:t>
                      </a:r>
                      <a:endParaRPr sz="120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Tarsha Tremble (Business Owner)</a:t>
                      </a:r>
                      <a:endParaRPr sz="120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chemeClr val="accent2"/>
                        </a:buClr>
                        <a:buSzPts val="600"/>
                        <a:buFont typeface="Noto Sans Symbols"/>
                        <a:buChar char="▪"/>
                      </a:pPr>
                      <a:r>
                        <a:rPr lang="en-US" sz="1200" u="none" strike="noStrike" cap="none">
                          <a:solidFill>
                            <a:schemeClr val="dk2"/>
                          </a:solidFill>
                          <a:latin typeface="Source Sans Pro"/>
                          <a:ea typeface="Source Sans Pro"/>
                          <a:cs typeface="Source Sans Pro"/>
                          <a:sym typeface="Source Sans Pro"/>
                        </a:rPr>
                        <a:t>Business Owner is seeking a POC with the Office of General Counsel to understand requirements for legal review and timeline</a:t>
                      </a:r>
                      <a:endParaRPr sz="120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Sprint 3 - </a:t>
                      </a:r>
                      <a:endParaRPr sz="1400" u="none" strike="noStrike" cap="none">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3/2/22</a:t>
                      </a:r>
                      <a:endParaRPr sz="12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MVP is approved, opt-in is still pending review</a:t>
                      </a:r>
                      <a:endParaRPr sz="1200" u="none" strike="noStrike" cap="none">
                        <a:solidFill>
                          <a:schemeClr val="dk2"/>
                        </a:solidFill>
                        <a:latin typeface="Source Sans Pro"/>
                        <a:ea typeface="Source Sans Pro"/>
                        <a:cs typeface="Source Sans Pro"/>
                        <a:sym typeface="Source Sans Pro"/>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PDF Accessibility </a:t>
                      </a:r>
                      <a:endParaRPr sz="120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Tarsha Tremble (Business Owner)</a:t>
                      </a:r>
                      <a:endParaRPr sz="120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chemeClr val="accent2"/>
                        </a:buClr>
                        <a:buSzPts val="600"/>
                        <a:buFont typeface="Noto Sans Symbols"/>
                        <a:buChar char="▪"/>
                      </a:pPr>
                      <a:r>
                        <a:rPr lang="en-US" sz="1200" b="0" i="0" u="none" strike="noStrike" cap="none">
                          <a:solidFill>
                            <a:schemeClr val="dk2"/>
                          </a:solidFill>
                          <a:latin typeface="Source Sans Pro"/>
                          <a:ea typeface="Source Sans Pro"/>
                          <a:cs typeface="Source Sans Pro"/>
                          <a:sym typeface="Source Sans Pro"/>
                        </a:rPr>
                        <a:t>Team received PDF from IRS, but PDF is still not accessible once it is populated with data</a:t>
                      </a:r>
                      <a:endParaRPr sz="1200" b="0" i="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Sprint 3 – 3/3/22</a:t>
                      </a:r>
                      <a:endParaRPr sz="12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9144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Source Sans Pro"/>
                          <a:ea typeface="Source Sans Pro"/>
                          <a:cs typeface="Source Sans Pro"/>
                          <a:sym typeface="Source Sans Pro"/>
                        </a:rPr>
                        <a:t>Exception request denied, discovered IRS approved t</a:t>
                      </a:r>
                      <a:r>
                        <a:rPr lang="en-US" sz="1200" u="none" strike="noStrike" cap="none">
                          <a:solidFill>
                            <a:schemeClr val="dk2"/>
                          </a:solidFill>
                          <a:latin typeface="Source Sans Pro"/>
                          <a:ea typeface="Source Sans Pro"/>
                          <a:cs typeface="Source Sans Pro"/>
                          <a:sym typeface="Source Sans Pro"/>
                        </a:rPr>
                        <a:t>xt version</a:t>
                      </a:r>
                      <a:endParaRPr sz="1200" b="0" i="0" u="none" strike="noStrike" cap="none">
                        <a:solidFill>
                          <a:schemeClr val="dk2"/>
                        </a:solidFill>
                        <a:latin typeface="Source Sans Pro"/>
                        <a:ea typeface="Source Sans Pro"/>
                        <a:cs typeface="Source Sans Pro"/>
                        <a:sym typeface="Source Sans Pro"/>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Translation</a:t>
                      </a:r>
                      <a:endParaRPr sz="12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Original MVP</a:t>
                      </a:r>
                      <a:endParaRPr sz="120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Tarsha Tremble</a:t>
                      </a:r>
                      <a:endParaRPr sz="12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(Business Owner)</a:t>
                      </a:r>
                      <a:endParaRPr sz="120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chemeClr val="accent2"/>
                        </a:buClr>
                        <a:buSzPts val="600"/>
                        <a:buFont typeface="Noto Sans Symbols"/>
                        <a:buChar char="▪"/>
                      </a:pPr>
                      <a:r>
                        <a:rPr lang="en-US" sz="1200" u="none" strike="noStrike" cap="none">
                          <a:solidFill>
                            <a:schemeClr val="dk2"/>
                          </a:solidFill>
                          <a:latin typeface="Source Sans Pro"/>
                          <a:ea typeface="Source Sans Pro"/>
                          <a:cs typeface="Source Sans Pro"/>
                          <a:sym typeface="Source Sans Pro"/>
                        </a:rPr>
                        <a:t>Follow up with translation progress of MVP materials</a:t>
                      </a:r>
                      <a:endParaRPr sz="1200" b="0" i="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Sprint 7 –</a:t>
                      </a:r>
                      <a:endParaRPr sz="12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4/20/22</a:t>
                      </a:r>
                      <a:endParaRPr sz="12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9144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Resolved, will not need to submit</a:t>
                      </a:r>
                      <a:endParaRPr sz="1200" b="0" i="0" u="none" strike="noStrike" cap="none">
                        <a:solidFill>
                          <a:schemeClr val="dk2"/>
                        </a:solidFill>
                        <a:latin typeface="Source Sans Pro"/>
                        <a:ea typeface="Source Sans Pro"/>
                        <a:cs typeface="Source Sans Pro"/>
                        <a:sym typeface="Source Sans Pro"/>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Translation</a:t>
                      </a:r>
                      <a:endParaRPr sz="12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Hybrid MVP</a:t>
                      </a:r>
                      <a:endParaRPr sz="120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Tarsha Tremble</a:t>
                      </a:r>
                      <a:endParaRPr sz="12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(Business Owner)</a:t>
                      </a:r>
                      <a:endParaRPr sz="120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chemeClr val="accent2"/>
                        </a:buClr>
                        <a:buSzPts val="600"/>
                        <a:buFont typeface="Noto Sans Symbols"/>
                        <a:buChar char="▪"/>
                      </a:pPr>
                      <a:r>
                        <a:rPr lang="en-US" sz="1200" u="none" strike="noStrike" cap="none">
                          <a:solidFill>
                            <a:schemeClr val="dk2"/>
                          </a:solidFill>
                          <a:latin typeface="Source Sans Pro"/>
                          <a:ea typeface="Source Sans Pro"/>
                          <a:cs typeface="Source Sans Pro"/>
                          <a:sym typeface="Source Sans Pro"/>
                        </a:rPr>
                        <a:t>Translation of new design with hybrid download options</a:t>
                      </a:r>
                      <a:endParaRPr sz="1200" b="0" i="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Sprint 14 –</a:t>
                      </a:r>
                      <a:endParaRPr sz="12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7/13/22</a:t>
                      </a:r>
                      <a:endParaRPr sz="12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9144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Will not be a blocker for launch by VA-PO</a:t>
                      </a:r>
                      <a:endParaRPr sz="1200" b="0" i="0" u="none" strike="noStrike" cap="none">
                        <a:solidFill>
                          <a:schemeClr val="dk2"/>
                        </a:solidFill>
                        <a:latin typeface="Source Sans Pro"/>
                        <a:ea typeface="Source Sans Pro"/>
                        <a:cs typeface="Source Sans Pro"/>
                        <a:sym typeface="Source Sans Pro"/>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611" name="Google Shape;611;p64"/>
          <p:cNvSpPr/>
          <p:nvPr/>
        </p:nvSpPr>
        <p:spPr>
          <a:xfrm>
            <a:off x="7739276" y="1627427"/>
            <a:ext cx="176721" cy="183419"/>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12" name="Google Shape;612;p64"/>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15</a:t>
            </a:fld>
            <a:endParaRPr>
              <a:latin typeface="Source Sans Pro"/>
              <a:ea typeface="Source Sans Pro"/>
              <a:cs typeface="Source Sans Pro"/>
              <a:sym typeface="Source Sans Pro"/>
            </a:endParaRPr>
          </a:p>
        </p:txBody>
      </p:sp>
      <p:sp>
        <p:nvSpPr>
          <p:cNvPr id="613" name="Google Shape;613;p64"/>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1095-B Blockers</a:t>
            </a:r>
            <a:endParaRPr sz="1400" b="0" i="0" u="none" strike="noStrike" cap="none">
              <a:solidFill>
                <a:srgbClr val="000000"/>
              </a:solidFill>
              <a:latin typeface="Arial"/>
              <a:ea typeface="Arial"/>
              <a:cs typeface="Arial"/>
              <a:sym typeface="Arial"/>
            </a:endParaRPr>
          </a:p>
        </p:txBody>
      </p:sp>
      <p:sp>
        <p:nvSpPr>
          <p:cNvPr id="614" name="Google Shape;614;p64"/>
          <p:cNvSpPr/>
          <p:nvPr/>
        </p:nvSpPr>
        <p:spPr>
          <a:xfrm>
            <a:off x="7739276" y="2230833"/>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15" name="Google Shape;615;p64"/>
          <p:cNvSpPr/>
          <p:nvPr/>
        </p:nvSpPr>
        <p:spPr>
          <a:xfrm>
            <a:off x="7739264" y="2840602"/>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16" name="Google Shape;616;p64"/>
          <p:cNvSpPr/>
          <p:nvPr/>
        </p:nvSpPr>
        <p:spPr>
          <a:xfrm>
            <a:off x="7739289" y="3450374"/>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17" name="Google Shape;617;p64"/>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07-12 Sprint 6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21"/>
        <p:cNvGrpSpPr/>
        <p:nvPr/>
      </p:nvGrpSpPr>
      <p:grpSpPr>
        <a:xfrm>
          <a:off x="0" y="0"/>
          <a:ext cx="0" cy="0"/>
          <a:chOff x="0" y="0"/>
          <a:chExt cx="0" cy="0"/>
        </a:xfrm>
      </p:grpSpPr>
      <p:sp>
        <p:nvSpPr>
          <p:cNvPr id="622" name="Google Shape;622;p65"/>
          <p:cNvSpPr txBox="1">
            <a:spLocks noGrp="1"/>
          </p:cNvSpPr>
          <p:nvPr>
            <p:ph type="title"/>
          </p:nvPr>
        </p:nvSpPr>
        <p:spPr>
          <a:xfrm>
            <a:off x="411480" y="152400"/>
            <a:ext cx="11889300" cy="613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a:t>1095-B Remaining actions, with external dependencies</a:t>
            </a:r>
            <a:endParaRPr sz="2800"/>
          </a:p>
        </p:txBody>
      </p:sp>
      <p:sp>
        <p:nvSpPr>
          <p:cNvPr id="623" name="Google Shape;623;p65"/>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a:p>
        </p:txBody>
      </p:sp>
      <p:graphicFrame>
        <p:nvGraphicFramePr>
          <p:cNvPr id="624" name="Google Shape;624;p65"/>
          <p:cNvGraphicFramePr/>
          <p:nvPr/>
        </p:nvGraphicFramePr>
        <p:xfrm>
          <a:off x="411480" y="533400"/>
          <a:ext cx="3000000" cy="3000000"/>
        </p:xfrm>
        <a:graphic>
          <a:graphicData uri="http://schemas.openxmlformats.org/drawingml/2006/table">
            <a:tbl>
              <a:tblPr>
                <a:noFill/>
                <a:tableStyleId>{88787D15-86B7-4979-A24B-4D200254BBE8}</a:tableStyleId>
              </a:tblPr>
              <a:tblGrid>
                <a:gridCol w="1453575">
                  <a:extLst>
                    <a:ext uri="{9D8B030D-6E8A-4147-A177-3AD203B41FA5}">
                      <a16:colId xmlns:a16="http://schemas.microsoft.com/office/drawing/2014/main" val="20000"/>
                    </a:ext>
                  </a:extLst>
                </a:gridCol>
                <a:gridCol w="860525">
                  <a:extLst>
                    <a:ext uri="{9D8B030D-6E8A-4147-A177-3AD203B41FA5}">
                      <a16:colId xmlns:a16="http://schemas.microsoft.com/office/drawing/2014/main" val="20001"/>
                    </a:ext>
                  </a:extLst>
                </a:gridCol>
                <a:gridCol w="5209200">
                  <a:extLst>
                    <a:ext uri="{9D8B030D-6E8A-4147-A177-3AD203B41FA5}">
                      <a16:colId xmlns:a16="http://schemas.microsoft.com/office/drawing/2014/main" val="20002"/>
                    </a:ext>
                  </a:extLst>
                </a:gridCol>
                <a:gridCol w="1202125">
                  <a:extLst>
                    <a:ext uri="{9D8B030D-6E8A-4147-A177-3AD203B41FA5}">
                      <a16:colId xmlns:a16="http://schemas.microsoft.com/office/drawing/2014/main" val="20003"/>
                    </a:ext>
                  </a:extLst>
                </a:gridCol>
                <a:gridCol w="2632150">
                  <a:extLst>
                    <a:ext uri="{9D8B030D-6E8A-4147-A177-3AD203B41FA5}">
                      <a16:colId xmlns:a16="http://schemas.microsoft.com/office/drawing/2014/main" val="20004"/>
                    </a:ext>
                  </a:extLst>
                </a:gridCol>
              </a:tblGrid>
              <a:tr h="421425">
                <a:tc>
                  <a:txBody>
                    <a:bodyPr/>
                    <a:lstStyle/>
                    <a:p>
                      <a:pPr marL="0" marR="0" lvl="0" indent="0" algn="l" rtl="0">
                        <a:lnSpc>
                          <a:spcPct val="114999"/>
                        </a:lnSpc>
                        <a:spcBef>
                          <a:spcPts val="0"/>
                        </a:spcBef>
                        <a:spcAft>
                          <a:spcPts val="0"/>
                        </a:spcAft>
                        <a:buClr>
                          <a:srgbClr val="000000"/>
                        </a:buClr>
                        <a:buSzPts val="11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ITEM</a:t>
                      </a:r>
                      <a:endParaRPr sz="1000" u="none" strike="noStrike" cap="none"/>
                    </a:p>
                  </a:txBody>
                  <a:tcPr marL="0" marR="91450" marT="2437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8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WORK STREAM</a:t>
                      </a:r>
                      <a:endParaRPr sz="1000" b="1" i="0" u="none" strike="noStrike" cap="none">
                        <a:solidFill>
                          <a:schemeClr val="accent1"/>
                        </a:solidFill>
                        <a:latin typeface="Source Sans Pro SemiBold"/>
                        <a:ea typeface="Source Sans Pro SemiBold"/>
                        <a:cs typeface="Source Sans Pro SemiBold"/>
                        <a:sym typeface="Source Sans Pro SemiBold"/>
                      </a:endParaRPr>
                    </a:p>
                  </a:txBody>
                  <a:tcPr marL="0" marR="24375" marT="2437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ACTION NEEDED</a:t>
                      </a:r>
                      <a:endParaRPr sz="1000" b="1" i="0" u="none" strike="noStrike" cap="none">
                        <a:solidFill>
                          <a:schemeClr val="accent1"/>
                        </a:solidFill>
                        <a:latin typeface="Source Sans Pro SemiBold"/>
                        <a:ea typeface="Source Sans Pro SemiBold"/>
                        <a:cs typeface="Source Sans Pro SemiBold"/>
                        <a:sym typeface="Source Sans Pro SemiBold"/>
                      </a:endParaRPr>
                    </a:p>
                  </a:txBody>
                  <a:tcPr marL="0" marR="24375" marT="2437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80000"/>
                        </a:lnSpc>
                        <a:spcBef>
                          <a:spcPts val="0"/>
                        </a:spcBef>
                        <a:spcAft>
                          <a:spcPts val="0"/>
                        </a:spcAft>
                        <a:buClr>
                          <a:srgbClr val="000000"/>
                        </a:buClr>
                        <a:buSzPts val="11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TARGET </a:t>
                      </a:r>
                      <a:endParaRPr sz="1300" u="none" strike="noStrike" cap="none"/>
                    </a:p>
                    <a:p>
                      <a:pPr marL="0" marR="0" lvl="0" indent="0" algn="l" rtl="0">
                        <a:lnSpc>
                          <a:spcPct val="80000"/>
                        </a:lnSpc>
                        <a:spcBef>
                          <a:spcPts val="0"/>
                        </a:spcBef>
                        <a:spcAft>
                          <a:spcPts val="0"/>
                        </a:spcAft>
                        <a:buClr>
                          <a:srgbClr val="000000"/>
                        </a:buClr>
                        <a:buSzPts val="11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COMPLETE DATE</a:t>
                      </a:r>
                      <a:endParaRPr sz="1000" b="1" i="0" u="none" strike="noStrike" cap="none">
                        <a:solidFill>
                          <a:schemeClr val="accent1"/>
                        </a:solidFill>
                        <a:latin typeface="Source Sans Pro SemiBold"/>
                        <a:ea typeface="Source Sans Pro SemiBold"/>
                        <a:cs typeface="Source Sans Pro SemiBold"/>
                        <a:sym typeface="Source Sans Pro SemiBold"/>
                      </a:endParaRPr>
                    </a:p>
                  </a:txBody>
                  <a:tcPr marL="0" marR="24375" marT="2437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PREREQUISITE</a:t>
                      </a:r>
                      <a:endParaRPr sz="1000" b="1" i="0" u="none" strike="noStrike" cap="none">
                        <a:solidFill>
                          <a:schemeClr val="accent1"/>
                        </a:solidFill>
                        <a:latin typeface="Source Sans Pro SemiBold"/>
                        <a:ea typeface="Source Sans Pro SemiBold"/>
                        <a:cs typeface="Source Sans Pro SemiBold"/>
                        <a:sym typeface="Source Sans Pro SemiBold"/>
                      </a:endParaRPr>
                    </a:p>
                  </a:txBody>
                  <a:tcPr marL="0" marR="24375" marT="2437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24400">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SemiBold"/>
                          <a:ea typeface="Source Sans Pro SemiBold"/>
                          <a:cs typeface="Source Sans Pro SemiBold"/>
                          <a:sym typeface="Source Sans Pro SemiBold"/>
                        </a:rPr>
                        <a:t>Launch</a:t>
                      </a:r>
                      <a:endParaRPr sz="950" b="0" u="none" strike="noStrike" cap="none">
                        <a:solidFill>
                          <a:schemeClr val="dk2"/>
                        </a:solidFill>
                        <a:latin typeface="Source Sans Pro SemiBold"/>
                        <a:ea typeface="Source Sans Pro SemiBold"/>
                        <a:cs typeface="Source Sans Pro SemiBold"/>
                        <a:sym typeface="Source Sans Pro SemiBold"/>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Product &amp; Tech</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238125" marR="0" lvl="0" indent="-165100" algn="l" rtl="0">
                        <a:lnSpc>
                          <a:spcPct val="100000"/>
                        </a:lnSpc>
                        <a:spcBef>
                          <a:spcPts val="0"/>
                        </a:spcBef>
                        <a:spcAft>
                          <a:spcPts val="0"/>
                        </a:spcAft>
                        <a:buClr>
                          <a:schemeClr val="accent2"/>
                        </a:buClr>
                        <a:buSzPts val="425"/>
                        <a:buFont typeface="Noto Sans Symbols"/>
                        <a:buChar char="▪"/>
                      </a:pPr>
                      <a:r>
                        <a:rPr lang="en-US" sz="950" u="none" strike="noStrike" cap="none">
                          <a:solidFill>
                            <a:schemeClr val="dk2"/>
                          </a:solidFill>
                          <a:latin typeface="Source Sans Pro"/>
                          <a:ea typeface="Source Sans Pro"/>
                          <a:cs typeface="Source Sans Pro"/>
                          <a:sym typeface="Source Sans Pro"/>
                        </a:rPr>
                        <a:t>Work with tech to create a vets-website release</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Aug </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Hybrid MVP build for accessibility</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21875">
                <a:tc>
                  <a:txBody>
                    <a:bodyPr/>
                    <a:lstStyle/>
                    <a:p>
                      <a:pPr marL="0" marR="0" lvl="0" indent="0" algn="l" rtl="0">
                        <a:lnSpc>
                          <a:spcPct val="100000"/>
                        </a:lnSpc>
                        <a:spcBef>
                          <a:spcPts val="0"/>
                        </a:spcBef>
                        <a:spcAft>
                          <a:spcPts val="0"/>
                        </a:spcAft>
                        <a:buClr>
                          <a:srgbClr val="000000"/>
                        </a:buClr>
                        <a:buSzPts val="1050"/>
                        <a:buFont typeface="Arial"/>
                        <a:buNone/>
                      </a:pPr>
                      <a:r>
                        <a:rPr lang="en-US" sz="950" b="0" u="none" strike="noStrike" cap="none">
                          <a:solidFill>
                            <a:schemeClr val="dk2"/>
                          </a:solidFill>
                          <a:latin typeface="Source Sans Pro SemiBold"/>
                          <a:ea typeface="Source Sans Pro SemiBold"/>
                          <a:cs typeface="Source Sans Pro SemiBold"/>
                          <a:sym typeface="Source Sans Pro SemiBold"/>
                        </a:rPr>
                        <a:t>UAT</a:t>
                      </a:r>
                      <a:endParaRPr sz="950" b="0" u="none" strike="noStrike" cap="none">
                        <a:solidFill>
                          <a:schemeClr val="dk2"/>
                        </a:solidFill>
                        <a:latin typeface="Source Sans Pro SemiBold"/>
                        <a:ea typeface="Source Sans Pro SemiBold"/>
                        <a:cs typeface="Source Sans Pro SemiBold"/>
                        <a:sym typeface="Source Sans Pro SemiBold"/>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Product &amp; Tech</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accent2"/>
                        </a:buClr>
                        <a:buSzPts val="425"/>
                        <a:buFont typeface="Noto Sans Symbols"/>
                        <a:buChar char="▪"/>
                      </a:pPr>
                      <a:r>
                        <a:rPr lang="en-US" sz="950" u="none" strike="noStrike" cap="none">
                          <a:solidFill>
                            <a:schemeClr val="dk2"/>
                          </a:solidFill>
                          <a:latin typeface="Source Sans Pro"/>
                          <a:ea typeface="Source Sans Pro"/>
                          <a:cs typeface="Source Sans Pro"/>
                          <a:sym typeface="Source Sans Pro"/>
                        </a:rPr>
                        <a:t>Follow Collaboration Cycle guidelines for UAT</a:t>
                      </a:r>
                      <a:endParaRPr sz="95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accent2"/>
                        </a:buClr>
                        <a:buSzPts val="425"/>
                        <a:buFont typeface="Noto Sans Symbols"/>
                        <a:buChar char="▪"/>
                      </a:pPr>
                      <a:r>
                        <a:rPr lang="en-US" sz="950" u="none" strike="noStrike" cap="none">
                          <a:solidFill>
                            <a:schemeClr val="dk2"/>
                          </a:solidFill>
                          <a:latin typeface="Source Sans Pro"/>
                          <a:ea typeface="Source Sans Pro"/>
                          <a:cs typeface="Source Sans Pro"/>
                          <a:sym typeface="Source Sans Pro"/>
                        </a:rPr>
                        <a:t>Identify Veterans within VA to conduct UAT, send access, and follow up to ensure testing complete</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Aug</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MVP dark launch</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648325">
                <a:tc>
                  <a:txBody>
                    <a:bodyPr/>
                    <a:lstStyle/>
                    <a:p>
                      <a:pPr marL="0" marR="0" lvl="0" indent="0" algn="l" rtl="0">
                        <a:lnSpc>
                          <a:spcPct val="100000"/>
                        </a:lnSpc>
                        <a:spcBef>
                          <a:spcPts val="0"/>
                        </a:spcBef>
                        <a:spcAft>
                          <a:spcPts val="0"/>
                        </a:spcAft>
                        <a:buClr>
                          <a:srgbClr val="000000"/>
                        </a:buClr>
                        <a:buSzPts val="1050"/>
                        <a:buFont typeface="Arial"/>
                        <a:buNone/>
                      </a:pPr>
                      <a:r>
                        <a:rPr lang="en-US" sz="950" b="0" u="none" strike="noStrike" cap="none">
                          <a:solidFill>
                            <a:schemeClr val="dk2"/>
                          </a:solidFill>
                          <a:latin typeface="Source Sans Pro SemiBold"/>
                          <a:ea typeface="Source Sans Pro SemiBold"/>
                          <a:cs typeface="Source Sans Pro SemiBold"/>
                          <a:sym typeface="Source Sans Pro SemiBold"/>
                        </a:rPr>
                        <a:t>1095-B Opt-in</a:t>
                      </a:r>
                      <a:endParaRPr sz="950" b="0" u="none" strike="noStrike" cap="none">
                        <a:solidFill>
                          <a:schemeClr val="dk2"/>
                        </a:solidFill>
                        <a:latin typeface="Source Sans Pro SemiBold"/>
                        <a:ea typeface="Source Sans Pro SemiBold"/>
                        <a:cs typeface="Source Sans Pro SemiBold"/>
                        <a:sym typeface="Source Sans Pro SemiBold"/>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Product</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accent2"/>
                        </a:buClr>
                        <a:buSzPts val="425"/>
                        <a:buFont typeface="Noto Sans Symbols"/>
                        <a:buChar char="▪"/>
                      </a:pPr>
                      <a:r>
                        <a:rPr lang="en-US" sz="950" u="none" strike="noStrike" cap="none">
                          <a:solidFill>
                            <a:schemeClr val="dk2"/>
                          </a:solidFill>
                          <a:latin typeface="Source Sans Pro"/>
                          <a:ea typeface="Source Sans Pro"/>
                          <a:cs typeface="Source Sans Pro"/>
                          <a:sym typeface="Source Sans Pro"/>
                        </a:rPr>
                        <a:t>Follow up with HEC and Profiles team to ensure 1095-B  opt-in is done</a:t>
                      </a:r>
                      <a:endParaRPr sz="95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accent2"/>
                        </a:buClr>
                        <a:buSzPts val="425"/>
                        <a:buFont typeface="Noto Sans Symbols"/>
                        <a:buChar char="▪"/>
                      </a:pPr>
                      <a:r>
                        <a:rPr lang="en-US" sz="950" u="none" strike="noStrike" cap="none">
                          <a:solidFill>
                            <a:schemeClr val="dk2"/>
                          </a:solidFill>
                          <a:latin typeface="Source Sans Pro"/>
                          <a:ea typeface="Source Sans Pro"/>
                          <a:cs typeface="Source Sans Pro"/>
                          <a:sym typeface="Source Sans Pro"/>
                        </a:rPr>
                        <a:t>Follow up with Notifications team to ensure related SMS &amp; e-mail notification flow is optimal</a:t>
                      </a:r>
                      <a:endParaRPr sz="95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accent2"/>
                        </a:buClr>
                        <a:buSzPts val="425"/>
                        <a:buFont typeface="Noto Sans Symbols"/>
                        <a:buChar char="▪"/>
                      </a:pPr>
                      <a:r>
                        <a:rPr lang="en-US" sz="950" u="none" strike="noStrike" cap="none">
                          <a:solidFill>
                            <a:schemeClr val="dk2"/>
                          </a:solidFill>
                          <a:latin typeface="Source Sans Pro"/>
                          <a:ea typeface="Source Sans Pro"/>
                          <a:cs typeface="Source Sans Pro"/>
                          <a:sym typeface="Source Sans Pro"/>
                        </a:rPr>
                        <a:t>Internal testing of text version of 1095-B</a:t>
                      </a:r>
                      <a:endParaRPr sz="95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accent2"/>
                        </a:buClr>
                        <a:buSzPts val="425"/>
                        <a:buFont typeface="Noto Sans Symbols"/>
                        <a:buChar char="▪"/>
                      </a:pPr>
                      <a:r>
                        <a:rPr lang="en-US" sz="950" u="none" strike="noStrike" cap="none">
                          <a:solidFill>
                            <a:schemeClr val="dk2"/>
                          </a:solidFill>
                          <a:latin typeface="Source Sans Pro"/>
                          <a:ea typeface="Source Sans Pro"/>
                          <a:cs typeface="Source Sans Pro"/>
                          <a:sym typeface="Source Sans Pro"/>
                        </a:rPr>
                        <a:t>Update draft communications and announcement plans, based on when opt-in will be launched</a:t>
                      </a:r>
                      <a:endParaRPr sz="950" u="none" strike="noStrike" cap="none">
                        <a:solidFill>
                          <a:srgbClr val="303A46"/>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Oct</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Ongoing collaboration meetings to align responsibilities and timeline</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r h="648325">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SemiBold"/>
                          <a:ea typeface="Source Sans Pro SemiBold"/>
                          <a:cs typeface="Source Sans Pro SemiBold"/>
                          <a:sym typeface="Source Sans Pro SemiBold"/>
                        </a:rPr>
                        <a:t>Notification Triggers</a:t>
                      </a:r>
                      <a:endParaRPr sz="950" b="0" u="none" strike="noStrike" cap="none">
                        <a:solidFill>
                          <a:schemeClr val="dk2"/>
                        </a:solidFill>
                        <a:latin typeface="Source Sans Pro SemiBold"/>
                        <a:ea typeface="Source Sans Pro SemiBold"/>
                        <a:cs typeface="Source Sans Pro SemiBold"/>
                        <a:sym typeface="Source Sans Pro SemiBold"/>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Design &amp; Tech</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accent2"/>
                        </a:buClr>
                        <a:buSzPts val="425"/>
                        <a:buFont typeface="Noto Sans Symbols"/>
                        <a:buChar char="▪"/>
                      </a:pPr>
                      <a:r>
                        <a:rPr lang="en-US" sz="950" u="none" strike="noStrike" cap="none">
                          <a:solidFill>
                            <a:schemeClr val="dk2"/>
                          </a:solidFill>
                          <a:latin typeface="Source Sans Pro"/>
                          <a:ea typeface="Source Sans Pro"/>
                          <a:cs typeface="Source Sans Pro"/>
                          <a:sym typeface="Source Sans Pro"/>
                        </a:rPr>
                        <a:t>Notification letters approved by legal</a:t>
                      </a:r>
                      <a:endParaRPr sz="95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accent2"/>
                        </a:buClr>
                        <a:buSzPts val="425"/>
                        <a:buFont typeface="Noto Sans Symbols"/>
                        <a:buChar char="▪"/>
                      </a:pPr>
                      <a:r>
                        <a:rPr lang="en-US" sz="950" u="none" strike="noStrike" cap="none">
                          <a:solidFill>
                            <a:schemeClr val="dk2"/>
                          </a:solidFill>
                          <a:latin typeface="Source Sans Pro"/>
                          <a:ea typeface="Source Sans Pro"/>
                          <a:cs typeface="Source Sans Pro"/>
                          <a:sym typeface="Source Sans Pro"/>
                        </a:rPr>
                        <a:t>Build triggers for opt-in, opt-out, annual update</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Sep / Oct</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Legal review</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4"/>
                  </a:ext>
                </a:extLst>
              </a:tr>
              <a:tr h="337125">
                <a:tc>
                  <a:txBody>
                    <a:bodyPr/>
                    <a:lstStyle/>
                    <a:p>
                      <a:pPr marL="0" marR="0" lvl="0" indent="0" algn="l" rtl="0">
                        <a:lnSpc>
                          <a:spcPct val="100000"/>
                        </a:lnSpc>
                        <a:spcBef>
                          <a:spcPts val="0"/>
                        </a:spcBef>
                        <a:spcAft>
                          <a:spcPts val="0"/>
                        </a:spcAft>
                        <a:buClr>
                          <a:srgbClr val="000000"/>
                        </a:buClr>
                        <a:buSzPts val="1050"/>
                        <a:buFont typeface="Arial"/>
                        <a:buNone/>
                      </a:pPr>
                      <a:r>
                        <a:rPr lang="en-US" sz="950" b="0" u="none" strike="noStrike" cap="none">
                          <a:solidFill>
                            <a:schemeClr val="dk2"/>
                          </a:solidFill>
                          <a:latin typeface="Source Sans Pro SemiBold"/>
                          <a:ea typeface="Source Sans Pro SemiBold"/>
                          <a:cs typeface="Source Sans Pro SemiBold"/>
                          <a:sym typeface="Source Sans Pro SemiBold"/>
                        </a:rPr>
                        <a:t>Legal Review</a:t>
                      </a:r>
                      <a:endParaRPr sz="950" b="0" u="none" strike="noStrike" cap="none">
                        <a:solidFill>
                          <a:schemeClr val="dk2"/>
                        </a:solidFill>
                        <a:latin typeface="Source Sans Pro SemiBold"/>
                        <a:ea typeface="Source Sans Pro SemiBold"/>
                        <a:cs typeface="Source Sans Pro SemiBold"/>
                        <a:sym typeface="Source Sans Pro SemiBold"/>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Product</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accent2"/>
                        </a:buClr>
                        <a:buSzPts val="425"/>
                        <a:buFont typeface="Noto Sans Symbols"/>
                        <a:buChar char="▪"/>
                      </a:pPr>
                      <a:r>
                        <a:rPr lang="en-US" sz="950" u="none" strike="noStrike" cap="none">
                          <a:solidFill>
                            <a:schemeClr val="dk2"/>
                          </a:solidFill>
                          <a:latin typeface="Source Sans Pro"/>
                          <a:ea typeface="Source Sans Pro"/>
                          <a:cs typeface="Source Sans Pro"/>
                          <a:sym typeface="Source Sans Pro"/>
                        </a:rPr>
                        <a:t>Work with Tarsha to complete legal review for Opt-In</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Oct / Nov </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POC name from Tarsha.  Legal package submitted by team and VA profile</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5"/>
                  </a:ext>
                </a:extLst>
              </a:tr>
              <a:tr h="457100">
                <a:tc>
                  <a:txBody>
                    <a:bodyPr/>
                    <a:lstStyle/>
                    <a:p>
                      <a:pPr marL="0" marR="0" lvl="0" indent="0" algn="l" rtl="0">
                        <a:lnSpc>
                          <a:spcPct val="100000"/>
                        </a:lnSpc>
                        <a:spcBef>
                          <a:spcPts val="0"/>
                        </a:spcBef>
                        <a:spcAft>
                          <a:spcPts val="0"/>
                        </a:spcAft>
                        <a:buClr>
                          <a:srgbClr val="000000"/>
                        </a:buClr>
                        <a:buSzPts val="1050"/>
                        <a:buFont typeface="Arial"/>
                        <a:buNone/>
                      </a:pPr>
                      <a:r>
                        <a:rPr lang="en-US" sz="950" b="0" u="none" strike="noStrike" cap="none">
                          <a:solidFill>
                            <a:schemeClr val="dk2"/>
                          </a:solidFill>
                          <a:latin typeface="Source Sans Pro SemiBold"/>
                          <a:ea typeface="Source Sans Pro SemiBold"/>
                          <a:cs typeface="Source Sans Pro SemiBold"/>
                          <a:sym typeface="Source Sans Pro SemiBold"/>
                        </a:rPr>
                        <a:t>Post MVP Launch </a:t>
                      </a:r>
                      <a:endParaRPr sz="1300" u="none" strike="noStrike" cap="none"/>
                    </a:p>
                    <a:p>
                      <a:pPr marL="0" marR="0" lvl="0" indent="0" algn="l" rtl="0">
                        <a:lnSpc>
                          <a:spcPct val="100000"/>
                        </a:lnSpc>
                        <a:spcBef>
                          <a:spcPts val="0"/>
                        </a:spcBef>
                        <a:spcAft>
                          <a:spcPts val="0"/>
                        </a:spcAft>
                        <a:buClr>
                          <a:srgbClr val="000000"/>
                        </a:buClr>
                        <a:buSzPts val="1050"/>
                        <a:buFont typeface="Arial"/>
                        <a:buNone/>
                      </a:pPr>
                      <a:r>
                        <a:rPr lang="en-US" sz="950" b="0" u="none" strike="noStrike" cap="none">
                          <a:solidFill>
                            <a:schemeClr val="dk2"/>
                          </a:solidFill>
                          <a:latin typeface="Source Sans Pro SemiBold"/>
                          <a:ea typeface="Source Sans Pro SemiBold"/>
                          <a:cs typeface="Source Sans Pro SemiBold"/>
                          <a:sym typeface="Source Sans Pro SemiBold"/>
                        </a:rPr>
                        <a:t>Check- In</a:t>
                      </a:r>
                      <a:endParaRPr sz="950" b="0" u="none" strike="noStrike" cap="none">
                        <a:solidFill>
                          <a:schemeClr val="dk2"/>
                        </a:solidFill>
                        <a:latin typeface="Source Sans Pro SemiBold"/>
                        <a:ea typeface="Source Sans Pro SemiBold"/>
                        <a:cs typeface="Source Sans Pro SemiBold"/>
                        <a:sym typeface="Source Sans Pro SemiBold"/>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Product</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accent2"/>
                        </a:buClr>
                        <a:buSzPts val="425"/>
                        <a:buFont typeface="Noto Sans Symbols"/>
                        <a:buChar char="▪"/>
                      </a:pPr>
                      <a:r>
                        <a:rPr lang="en-US" sz="950" u="none" strike="noStrike" cap="none">
                          <a:solidFill>
                            <a:schemeClr val="dk2"/>
                          </a:solidFill>
                          <a:latin typeface="Source Sans Pro"/>
                          <a:ea typeface="Source Sans Pro"/>
                          <a:cs typeface="Source Sans Pro"/>
                          <a:sym typeface="Source Sans Pro"/>
                        </a:rPr>
                        <a:t>Complete Collaboration Cycle milestone to KPIs post launch </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TBD (One month after launch and announcement)</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Product launched in prod</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6"/>
                  </a:ext>
                </a:extLst>
              </a:tr>
              <a:tr h="702875">
                <a:tc>
                  <a:txBody>
                    <a:bodyPr/>
                    <a:lstStyle/>
                    <a:p>
                      <a:pPr marL="0" marR="0" lvl="0" indent="0" algn="l" rtl="0">
                        <a:lnSpc>
                          <a:spcPct val="100000"/>
                        </a:lnSpc>
                        <a:spcBef>
                          <a:spcPts val="0"/>
                        </a:spcBef>
                        <a:spcAft>
                          <a:spcPts val="0"/>
                        </a:spcAft>
                        <a:buClr>
                          <a:srgbClr val="000000"/>
                        </a:buClr>
                        <a:buSzPts val="1050"/>
                        <a:buFont typeface="Arial"/>
                        <a:buNone/>
                      </a:pPr>
                      <a:r>
                        <a:rPr lang="en-US" sz="950" b="0" u="none" strike="noStrike" cap="none">
                          <a:solidFill>
                            <a:schemeClr val="dk2"/>
                          </a:solidFill>
                          <a:latin typeface="Source Sans Pro SemiBold"/>
                          <a:ea typeface="Source Sans Pro SemiBold"/>
                          <a:cs typeface="Source Sans Pro SemiBold"/>
                          <a:sym typeface="Source Sans Pro SemiBold"/>
                        </a:rPr>
                        <a:t>Links from VA.gov pages to 1095-B (</a:t>
                      </a:r>
                      <a:r>
                        <a:rPr lang="en-US" sz="950" u="none" strike="noStrike" cap="none">
                          <a:solidFill>
                            <a:schemeClr val="dk2"/>
                          </a:solidFill>
                          <a:latin typeface="Source Sans Pro SemiBold"/>
                          <a:ea typeface="Source Sans Pro SemiBold"/>
                          <a:cs typeface="Source Sans Pro SemiBold"/>
                          <a:sym typeface="Source Sans Pro SemiBold"/>
                        </a:rPr>
                        <a:t>w</a:t>
                      </a:r>
                      <a:r>
                        <a:rPr lang="en-US" sz="950" b="0" u="none" strike="noStrike" cap="none">
                          <a:solidFill>
                            <a:schemeClr val="dk2"/>
                          </a:solidFill>
                          <a:latin typeface="Source Sans Pro SemiBold"/>
                          <a:ea typeface="Source Sans Pro SemiBold"/>
                          <a:cs typeface="Source Sans Pro SemiBold"/>
                          <a:sym typeface="Source Sans Pro SemiBold"/>
                        </a:rPr>
                        <a:t>ayfinding)</a:t>
                      </a:r>
                      <a:endParaRPr sz="950" b="0" u="none" strike="noStrike" cap="none">
                        <a:solidFill>
                          <a:schemeClr val="dk2"/>
                        </a:solidFill>
                        <a:latin typeface="Source Sans Pro SemiBold"/>
                        <a:ea typeface="Source Sans Pro SemiBold"/>
                        <a:cs typeface="Source Sans Pro SemiBold"/>
                        <a:sym typeface="Source Sans Pro SemiBold"/>
                      </a:endParaRPr>
                    </a:p>
                  </a:txBody>
                  <a:tcPr marL="0" marR="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Product &amp; Design</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accent2"/>
                        </a:buClr>
                        <a:buSzPts val="425"/>
                        <a:buFont typeface="Noto Sans Symbols"/>
                        <a:buChar char="▪"/>
                      </a:pPr>
                      <a:r>
                        <a:rPr lang="en-US" sz="950" u="none" strike="noStrike" cap="none">
                          <a:solidFill>
                            <a:schemeClr val="dk2"/>
                          </a:solidFill>
                          <a:latin typeface="Source Sans Pro"/>
                          <a:ea typeface="Source Sans Pro"/>
                          <a:cs typeface="Source Sans Pro"/>
                          <a:sym typeface="Source Sans Pro"/>
                        </a:rPr>
                        <a:t>Work with IA team to have other identified pages within VA.gov (e.g., ACA page) link to the 1095-B page</a:t>
                      </a:r>
                      <a:endParaRPr sz="1300" u="none" strike="noStrike" cap="none"/>
                    </a:p>
                    <a:p>
                      <a:pPr marL="171450" marR="0" lvl="0" indent="-165100" algn="l" rtl="0">
                        <a:lnSpc>
                          <a:spcPct val="100000"/>
                        </a:lnSpc>
                        <a:spcBef>
                          <a:spcPts val="0"/>
                        </a:spcBef>
                        <a:spcAft>
                          <a:spcPts val="0"/>
                        </a:spcAft>
                        <a:buClr>
                          <a:schemeClr val="accent2"/>
                        </a:buClr>
                        <a:buSzPts val="425"/>
                        <a:buFont typeface="Noto Sans Symbols"/>
                        <a:buChar char="▪"/>
                      </a:pPr>
                      <a:r>
                        <a:rPr lang="en-US" sz="950" u="none" strike="noStrike" cap="none">
                          <a:solidFill>
                            <a:schemeClr val="dk2"/>
                          </a:solidFill>
                          <a:latin typeface="Source Sans Pro"/>
                          <a:ea typeface="Source Sans Pro"/>
                          <a:cs typeface="Source Sans Pro"/>
                          <a:sym typeface="Source Sans Pro"/>
                        </a:rPr>
                        <a:t>Work with IA team to have 1095-B page added to navigation and be found in VA.gov search</a:t>
                      </a:r>
                      <a:endParaRPr sz="1300" u="none" strike="noStrike" cap="none"/>
                    </a:p>
                  </a:txBody>
                  <a:tcPr marL="0" marR="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Aug / Sep</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Product launched in prod; aligned on comm plan with Tarsha,  Tracey</a:t>
                      </a:r>
                      <a:endParaRPr sz="950" u="none" strike="noStrike" cap="none"/>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7"/>
                  </a:ext>
                </a:extLst>
              </a:tr>
              <a:tr h="400700">
                <a:tc>
                  <a:txBody>
                    <a:bodyPr/>
                    <a:lstStyle/>
                    <a:p>
                      <a:pPr marL="0" marR="0" lvl="0" indent="0" algn="l" rtl="0">
                        <a:lnSpc>
                          <a:spcPct val="100000"/>
                        </a:lnSpc>
                        <a:spcBef>
                          <a:spcPts val="0"/>
                        </a:spcBef>
                        <a:spcAft>
                          <a:spcPts val="0"/>
                        </a:spcAft>
                        <a:buClr>
                          <a:srgbClr val="000000"/>
                        </a:buClr>
                        <a:buSzPts val="1050"/>
                        <a:buFont typeface="Arial"/>
                        <a:buNone/>
                      </a:pPr>
                      <a:r>
                        <a:rPr lang="en-US" sz="950" b="0" u="none" strike="noStrike" cap="none">
                          <a:solidFill>
                            <a:schemeClr val="dk2"/>
                          </a:solidFill>
                          <a:latin typeface="Source Sans Pro SemiBold"/>
                          <a:ea typeface="Source Sans Pro SemiBold"/>
                          <a:cs typeface="Source Sans Pro SemiBold"/>
                          <a:sym typeface="Source Sans Pro SemiBold"/>
                        </a:rPr>
                        <a:t>1095-B update strategy</a:t>
                      </a:r>
                      <a:endParaRPr sz="950" b="0" u="none" strike="noStrike" cap="none">
                        <a:solidFill>
                          <a:schemeClr val="dk2"/>
                        </a:solidFill>
                        <a:latin typeface="Source Sans Pro SemiBold"/>
                        <a:ea typeface="Source Sans Pro SemiBold"/>
                        <a:cs typeface="Source Sans Pro SemiBold"/>
                        <a:sym typeface="Source Sans Pro SemiBold"/>
                      </a:endParaRPr>
                    </a:p>
                  </a:txBody>
                  <a:tcPr marL="0" marR="0" marT="914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Product</a:t>
                      </a:r>
                      <a:endParaRPr sz="950" u="none" strike="noStrike" cap="none">
                        <a:solidFill>
                          <a:schemeClr val="dk2"/>
                        </a:solidFill>
                        <a:latin typeface="Source Sans Pro"/>
                        <a:ea typeface="Source Sans Pro"/>
                        <a:cs typeface="Source Sans Pro"/>
                        <a:sym typeface="Source Sans Pro"/>
                      </a:endParaRPr>
                    </a:p>
                  </a:txBody>
                  <a:tcPr marL="0" marR="182875" marT="914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accent2"/>
                        </a:buClr>
                        <a:buSzPts val="425"/>
                        <a:buFont typeface="Noto Sans Symbols"/>
                        <a:buChar char="▪"/>
                      </a:pPr>
                      <a:r>
                        <a:rPr lang="en-US" sz="950" u="none" strike="noStrike" cap="none">
                          <a:solidFill>
                            <a:schemeClr val="dk2"/>
                          </a:solidFill>
                          <a:latin typeface="Source Sans Pro"/>
                          <a:ea typeface="Source Sans Pro"/>
                          <a:cs typeface="Source Sans Pro"/>
                          <a:sym typeface="Source Sans Pro"/>
                        </a:rPr>
                        <a:t>Align on who will own 1095-B long term, including updating the PDF template each year</a:t>
                      </a:r>
                      <a:endParaRPr sz="950" u="none" strike="noStrike" cap="none">
                        <a:solidFill>
                          <a:schemeClr val="dk2"/>
                        </a:solidFill>
                        <a:latin typeface="Source Sans Pro"/>
                        <a:ea typeface="Source Sans Pro"/>
                        <a:cs typeface="Source Sans Pro"/>
                        <a:sym typeface="Source Sans Pro"/>
                      </a:endParaRPr>
                    </a:p>
                  </a:txBody>
                  <a:tcPr marL="0" marR="0" marT="914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Sept</a:t>
                      </a:r>
                      <a:endParaRPr sz="950" b="0" i="0" u="none" strike="noStrike" cap="none">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Arial"/>
                        <a:buNone/>
                      </a:pPr>
                      <a:endParaRPr sz="950" u="none" strike="noStrike" cap="none">
                        <a:solidFill>
                          <a:schemeClr val="dk2"/>
                        </a:solidFill>
                        <a:latin typeface="Source Sans Pro"/>
                        <a:ea typeface="Source Sans Pro"/>
                        <a:cs typeface="Source Sans Pro"/>
                        <a:sym typeface="Source Sans Pro"/>
                      </a:endParaRPr>
                    </a:p>
                  </a:txBody>
                  <a:tcPr marL="0" marR="182875" marT="914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Product complete and launched in production</a:t>
                      </a:r>
                      <a:endParaRPr sz="950" u="none" strike="noStrike" cap="none">
                        <a:solidFill>
                          <a:schemeClr val="dk2"/>
                        </a:solidFill>
                        <a:latin typeface="Source Sans Pro"/>
                        <a:ea typeface="Source Sans Pro"/>
                        <a:cs typeface="Source Sans Pro"/>
                        <a:sym typeface="Source Sans Pro"/>
                      </a:endParaRPr>
                    </a:p>
                  </a:txBody>
                  <a:tcPr marL="0" marR="0" marT="914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8"/>
                  </a:ext>
                </a:extLst>
              </a:tr>
              <a:tr h="648325">
                <a:tc>
                  <a:txBody>
                    <a:bodyPr/>
                    <a:lstStyle/>
                    <a:p>
                      <a:pPr marL="0" marR="0" lvl="0" indent="0" algn="l" rtl="0">
                        <a:lnSpc>
                          <a:spcPct val="100000"/>
                        </a:lnSpc>
                        <a:spcBef>
                          <a:spcPts val="0"/>
                        </a:spcBef>
                        <a:spcAft>
                          <a:spcPts val="0"/>
                        </a:spcAft>
                        <a:buClr>
                          <a:srgbClr val="000000"/>
                        </a:buClr>
                        <a:buSzPts val="1050"/>
                        <a:buFont typeface="Arial"/>
                        <a:buNone/>
                      </a:pPr>
                      <a:r>
                        <a:rPr lang="en-US" sz="950" b="0" u="none" strike="noStrike" cap="none">
                          <a:solidFill>
                            <a:schemeClr val="dk2"/>
                          </a:solidFill>
                          <a:latin typeface="Source Sans Pro SemiBold"/>
                          <a:ea typeface="Source Sans Pro SemiBold"/>
                          <a:cs typeface="Source Sans Pro SemiBold"/>
                          <a:sym typeface="Source Sans Pro SemiBold"/>
                        </a:rPr>
                        <a:t>Communications to announce launch</a:t>
                      </a:r>
                      <a:endParaRPr sz="950" b="0" u="none" strike="noStrike" cap="none">
                        <a:solidFill>
                          <a:schemeClr val="dk2"/>
                        </a:solidFill>
                        <a:latin typeface="Source Sans Pro SemiBold"/>
                        <a:ea typeface="Source Sans Pro SemiBold"/>
                        <a:cs typeface="Source Sans Pro SemiBold"/>
                        <a:sym typeface="Source Sans Pro SemiBold"/>
                      </a:endParaRPr>
                    </a:p>
                  </a:txBody>
                  <a:tcPr marL="0" marR="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Product &amp; Design</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accent2"/>
                        </a:buClr>
                        <a:buSzPts val="425"/>
                        <a:buFont typeface="Noto Sans Symbols"/>
                        <a:buChar char="▪"/>
                      </a:pPr>
                      <a:r>
                        <a:rPr lang="en-US" sz="950" u="none" strike="noStrike" cap="none">
                          <a:solidFill>
                            <a:schemeClr val="dk2"/>
                          </a:solidFill>
                          <a:latin typeface="Source Sans Pro"/>
                          <a:ea typeface="Source Sans Pro"/>
                          <a:cs typeface="Source Sans Pro"/>
                          <a:sym typeface="Source Sans Pro"/>
                        </a:rPr>
                        <a:t>Work with Tarsha and HEC team to refine drafted communications and align on plan and timeline to announce 1095-B launch to Veterans</a:t>
                      </a:r>
                      <a:endParaRPr sz="1300" u="none" strike="noStrike" cap="none"/>
                    </a:p>
                    <a:p>
                      <a:pPr marL="171450" marR="0" lvl="0" indent="-165100" algn="l" rtl="0">
                        <a:lnSpc>
                          <a:spcPct val="100000"/>
                        </a:lnSpc>
                        <a:spcBef>
                          <a:spcPts val="0"/>
                        </a:spcBef>
                        <a:spcAft>
                          <a:spcPts val="0"/>
                        </a:spcAft>
                        <a:buClr>
                          <a:schemeClr val="accent2"/>
                        </a:buClr>
                        <a:buSzPts val="425"/>
                        <a:buFont typeface="Noto Sans Symbols"/>
                        <a:buChar char="▪"/>
                      </a:pPr>
                      <a:r>
                        <a:rPr lang="en-US" sz="950" u="none" strike="noStrike" cap="none">
                          <a:solidFill>
                            <a:schemeClr val="dk2"/>
                          </a:solidFill>
                          <a:latin typeface="Source Sans Pro"/>
                          <a:ea typeface="Source Sans Pro"/>
                          <a:cs typeface="Source Sans Pro"/>
                          <a:sym typeface="Source Sans Pro"/>
                        </a:rPr>
                        <a:t>Work with VA Notify team to build and launch communications on their platform</a:t>
                      </a:r>
                      <a:endParaRPr sz="950" u="none" strike="noStrike" cap="none">
                        <a:solidFill>
                          <a:schemeClr val="dk2"/>
                        </a:solidFill>
                        <a:latin typeface="Source Sans Pro"/>
                        <a:ea typeface="Source Sans Pro"/>
                        <a:cs typeface="Source Sans Pro"/>
                        <a:sym typeface="Source Sans Pro"/>
                      </a:endParaRPr>
                    </a:p>
                  </a:txBody>
                  <a:tcPr marL="0" marR="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Aug</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Product launched in prod; aligned on communication plan with Tarsha/Tracey</a:t>
                      </a:r>
                      <a:endParaRPr sz="1300" u="none" strike="noStrike" cap="none"/>
                    </a:p>
                  </a:txBody>
                  <a:tcPr marL="0" marR="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625" name="Google Shape;625;p65"/>
          <p:cNvSpPr txBox="1"/>
          <p:nvPr/>
        </p:nvSpPr>
        <p:spPr>
          <a:xfrm>
            <a:off x="9641352" y="6408650"/>
            <a:ext cx="1999473"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1095-B Remaining actions</a:t>
            </a:r>
            <a:endParaRPr sz="1400" b="0" i="0" u="none" strike="noStrike" cap="none">
              <a:solidFill>
                <a:srgbClr val="000000"/>
              </a:solidFill>
              <a:latin typeface="Arial"/>
              <a:ea typeface="Arial"/>
              <a:cs typeface="Arial"/>
              <a:sym typeface="Arial"/>
            </a:endParaRPr>
          </a:p>
        </p:txBody>
      </p:sp>
      <p:sp>
        <p:nvSpPr>
          <p:cNvPr id="626" name="Google Shape;626;p65"/>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07-12 Sprint 6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66"/>
          <p:cNvSpPr txBox="1">
            <a:spLocks noGrp="1"/>
          </p:cNvSpPr>
          <p:nvPr>
            <p:ph type="ctrTitle"/>
          </p:nvPr>
        </p:nvSpPr>
        <p:spPr>
          <a:xfrm>
            <a:off x="248880" y="2938176"/>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Sprint Deliverables</a:t>
            </a:r>
            <a:endParaRPr/>
          </a:p>
        </p:txBody>
      </p:sp>
      <p:sp>
        <p:nvSpPr>
          <p:cNvPr id="632" name="Google Shape;632;p66"/>
          <p:cNvSpPr txBox="1">
            <a:spLocks noGrp="1"/>
          </p:cNvSpPr>
          <p:nvPr>
            <p:ph type="body" idx="1"/>
          </p:nvPr>
        </p:nvSpPr>
        <p:spPr>
          <a:xfrm>
            <a:off x="341868" y="2523777"/>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t>SPRINT 6 DEMO</a:t>
            </a:r>
            <a:endParaRPr/>
          </a:p>
        </p:txBody>
      </p:sp>
      <p:sp>
        <p:nvSpPr>
          <p:cNvPr id="633" name="Google Shape;633;p66"/>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17</a:t>
            </a:fld>
            <a:endParaRPr/>
          </a:p>
        </p:txBody>
      </p:sp>
      <p:sp>
        <p:nvSpPr>
          <p:cNvPr id="634" name="Google Shape;634;p66"/>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07-12 Sprint 6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38"/>
        <p:cNvGrpSpPr/>
        <p:nvPr/>
      </p:nvGrpSpPr>
      <p:grpSpPr>
        <a:xfrm>
          <a:off x="0" y="0"/>
          <a:ext cx="0" cy="0"/>
          <a:chOff x="0" y="0"/>
          <a:chExt cx="0" cy="0"/>
        </a:xfrm>
      </p:grpSpPr>
      <p:sp>
        <p:nvSpPr>
          <p:cNvPr id="639" name="Google Shape;639;p20"/>
          <p:cNvSpPr txBox="1">
            <a:spLocks noGrp="1"/>
          </p:cNvSpPr>
          <p:nvPr>
            <p:ph type="title"/>
          </p:nvPr>
        </p:nvSpPr>
        <p:spPr>
          <a:xfrm>
            <a:off x="411480" y="457200"/>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a:t>Sprint 6 Deliverables – Health Hub </a:t>
            </a:r>
            <a:endParaRPr sz="2800"/>
          </a:p>
        </p:txBody>
      </p:sp>
      <p:sp>
        <p:nvSpPr>
          <p:cNvPr id="640" name="Google Shape;640;p20"/>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18</a:t>
            </a:fld>
            <a:endParaRPr>
              <a:latin typeface="Source Sans Pro"/>
              <a:ea typeface="Source Sans Pro"/>
              <a:cs typeface="Source Sans Pro"/>
              <a:sym typeface="Source Sans Pro"/>
            </a:endParaRPr>
          </a:p>
        </p:txBody>
      </p:sp>
      <p:graphicFrame>
        <p:nvGraphicFramePr>
          <p:cNvPr id="641" name="Google Shape;641;p20"/>
          <p:cNvGraphicFramePr/>
          <p:nvPr/>
        </p:nvGraphicFramePr>
        <p:xfrm>
          <a:off x="411480" y="914400"/>
          <a:ext cx="3000000" cy="3000000"/>
        </p:xfrm>
        <a:graphic>
          <a:graphicData uri="http://schemas.openxmlformats.org/drawingml/2006/table">
            <a:tbl>
              <a:tblPr>
                <a:noFill/>
                <a:tableStyleId>{88787D15-86B7-4979-A24B-4D200254BBE8}</a:tableStyleId>
              </a:tblPr>
              <a:tblGrid>
                <a:gridCol w="924400">
                  <a:extLst>
                    <a:ext uri="{9D8B030D-6E8A-4147-A177-3AD203B41FA5}">
                      <a16:colId xmlns:a16="http://schemas.microsoft.com/office/drawing/2014/main" val="20000"/>
                    </a:ext>
                  </a:extLst>
                </a:gridCol>
                <a:gridCol w="3985425">
                  <a:extLst>
                    <a:ext uri="{9D8B030D-6E8A-4147-A177-3AD203B41FA5}">
                      <a16:colId xmlns:a16="http://schemas.microsoft.com/office/drawing/2014/main" val="20001"/>
                    </a:ext>
                  </a:extLst>
                </a:gridCol>
                <a:gridCol w="747200">
                  <a:extLst>
                    <a:ext uri="{9D8B030D-6E8A-4147-A177-3AD203B41FA5}">
                      <a16:colId xmlns:a16="http://schemas.microsoft.com/office/drawing/2014/main" val="20002"/>
                    </a:ext>
                  </a:extLst>
                </a:gridCol>
                <a:gridCol w="914150">
                  <a:extLst>
                    <a:ext uri="{9D8B030D-6E8A-4147-A177-3AD203B41FA5}">
                      <a16:colId xmlns:a16="http://schemas.microsoft.com/office/drawing/2014/main" val="20003"/>
                    </a:ext>
                  </a:extLst>
                </a:gridCol>
                <a:gridCol w="2039350">
                  <a:extLst>
                    <a:ext uri="{9D8B030D-6E8A-4147-A177-3AD203B41FA5}">
                      <a16:colId xmlns:a16="http://schemas.microsoft.com/office/drawing/2014/main" val="20004"/>
                    </a:ext>
                  </a:extLst>
                </a:gridCol>
                <a:gridCol w="1348450">
                  <a:extLst>
                    <a:ext uri="{9D8B030D-6E8A-4147-A177-3AD203B41FA5}">
                      <a16:colId xmlns:a16="http://schemas.microsoft.com/office/drawing/2014/main" val="20005"/>
                    </a:ext>
                  </a:extLst>
                </a:gridCol>
                <a:gridCol w="1370600">
                  <a:extLst>
                    <a:ext uri="{9D8B030D-6E8A-4147-A177-3AD203B41FA5}">
                      <a16:colId xmlns:a16="http://schemas.microsoft.com/office/drawing/2014/main" val="20006"/>
                    </a:ext>
                  </a:extLst>
                </a:gridCol>
              </a:tblGrid>
              <a:tr h="362500">
                <a:tc>
                  <a:txBody>
                    <a:bodyPr/>
                    <a:lstStyle/>
                    <a:p>
                      <a:pPr marL="0" marR="0" lvl="0" indent="0" algn="l" rtl="0">
                        <a:lnSpc>
                          <a:spcPct val="100000"/>
                        </a:lnSpc>
                        <a:spcBef>
                          <a:spcPts val="0"/>
                        </a:spcBef>
                        <a:spcAft>
                          <a:spcPts val="0"/>
                        </a:spcAft>
                        <a:buClr>
                          <a:schemeClr val="accent1"/>
                        </a:buClr>
                        <a:buSzPts val="1100"/>
                        <a:buFont typeface="Source Sans Pro SemiBold"/>
                        <a:buNone/>
                      </a:pPr>
                      <a:r>
                        <a:rPr lang="en-US" sz="1000" u="none" strike="noStrike" cap="none">
                          <a:solidFill>
                            <a:schemeClr val="accent1"/>
                          </a:solidFill>
                          <a:latin typeface="Source Sans Pro SemiBold"/>
                          <a:ea typeface="Source Sans Pro SemiBold"/>
                          <a:cs typeface="Source Sans Pro SemiBold"/>
                          <a:sym typeface="Source Sans Pro SemiBold"/>
                        </a:rPr>
                        <a:t>EPIC</a:t>
                      </a:r>
                      <a:endParaRPr sz="1000" u="none" strike="noStrike" cap="none">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100"/>
                        <a:buFont typeface="Source Sans Pro SemiBold"/>
                        <a:buNone/>
                      </a:pPr>
                      <a:r>
                        <a:rPr lang="en-US" sz="1000" b="0" i="0" u="none" strike="noStrike" cap="none">
                          <a:solidFill>
                            <a:srgbClr val="022D50"/>
                          </a:solidFill>
                          <a:latin typeface="Source Sans Pro SemiBold"/>
                          <a:ea typeface="Source Sans Pro SemiBold"/>
                          <a:cs typeface="Source Sans Pro SemiBold"/>
                          <a:sym typeface="Source Sans Pro SemiBold"/>
                        </a:rPr>
                        <a:t>STORY</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cap="none">
                          <a:solidFill>
                            <a:schemeClr val="accent1"/>
                          </a:solidFill>
                          <a:latin typeface="Source Sans Pro SemiBold"/>
                          <a:ea typeface="Source Sans Pro SemiBold"/>
                          <a:cs typeface="Source Sans Pro SemiBold"/>
                          <a:sym typeface="Source Sans Pro SemiBold"/>
                        </a:rPr>
                        <a:t>ESTIMATE</a:t>
                      </a:r>
                      <a:endParaRPr sz="1000" u="none" strike="noStrike" cap="none">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ASSIGNED</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OUTPUT</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REVIEWED W/ VA-PO</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cap="none">
                          <a:solidFill>
                            <a:schemeClr val="accent1"/>
                          </a:solidFill>
                          <a:latin typeface="Source Sans Pro SemiBold"/>
                          <a:ea typeface="Source Sans Pro SemiBold"/>
                          <a:cs typeface="Source Sans Pro SemiBold"/>
                          <a:sym typeface="Source Sans Pro SemiBold"/>
                        </a:rPr>
                        <a:t>SPRINT TEAM GOAL COMPLETED?</a:t>
                      </a:r>
                      <a:endParaRPr sz="1000" u="none" strike="noStrike" cap="none">
                        <a:latin typeface="Source Sans Pro SemiBold"/>
                        <a:ea typeface="Source Sans Pro SemiBold"/>
                        <a:cs typeface="Source Sans Pro SemiBold"/>
                        <a:sym typeface="Source Sans Pro SemiBold"/>
                      </a:endParaRPr>
                    </a:p>
                  </a:txBody>
                  <a:tcPr marL="91450" marR="914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036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Research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3"/>
                        </a:rPr>
                        <a:t>#42799</a:t>
                      </a:r>
                      <a:r>
                        <a:rPr lang="en-US" sz="1000" u="none" strike="noStrike" cap="none">
                          <a:solidFill>
                            <a:schemeClr val="dk2"/>
                          </a:solidFill>
                          <a:latin typeface="Source Sans Pro"/>
                          <a:ea typeface="Source Sans Pro"/>
                          <a:cs typeface="Source Sans Pro"/>
                          <a:sym typeface="Source Sans Pro"/>
                        </a:rPr>
                        <a:t> Continue to monitor IA treejack test (#1)</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2</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Carolyn</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NR</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7/12/2022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1"/>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Research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4"/>
                        </a:rPr>
                        <a:t>#43275</a:t>
                      </a:r>
                      <a:r>
                        <a:rPr lang="en-US" sz="1000" u="none" strike="noStrike" cap="none">
                          <a:solidFill>
                            <a:schemeClr val="dk2"/>
                          </a:solidFill>
                          <a:latin typeface="Source Sans Pro"/>
                          <a:ea typeface="Source Sans Pro"/>
                          <a:cs typeface="Source Sans Pro"/>
                          <a:sym typeface="Source Sans Pro"/>
                        </a:rPr>
                        <a:t> Conduct deeper research analysis and synthesis of IA test (#1)</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8</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Carolyn</a:t>
                      </a:r>
                      <a:endParaRPr sz="1400" u="none" strike="noStrike" cap="none"/>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Shashank</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5"/>
                        </a:rPr>
                        <a:t>Research synthesis deck</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7/12/2022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Research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6"/>
                        </a:rPr>
                        <a:t>#43825</a:t>
                      </a:r>
                      <a:r>
                        <a:rPr lang="en-US" sz="1000" u="none" strike="noStrike" cap="none">
                          <a:solidFill>
                            <a:schemeClr val="dk2"/>
                          </a:solidFill>
                          <a:latin typeface="Source Sans Pro"/>
                          <a:ea typeface="Source Sans Pro"/>
                          <a:cs typeface="Source Sans Pro"/>
                          <a:sym typeface="Source Sans Pro"/>
                        </a:rPr>
                        <a:t> Draft research plan #2 – moderated testing of H1 Tree</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3</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Carolyn Thomas</a:t>
                      </a:r>
                      <a:endParaRPr sz="1400" u="none" strike="noStrike" cap="none"/>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Carl</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7"/>
                        </a:rPr>
                        <a:t>Draft – research plan</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7/12/2022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Research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8"/>
                        </a:rPr>
                        <a:t>#43826</a:t>
                      </a:r>
                      <a:r>
                        <a:rPr lang="en-US" sz="1000" u="none" strike="noStrike" cap="none">
                          <a:solidFill>
                            <a:schemeClr val="dk2"/>
                          </a:solidFill>
                          <a:latin typeface="Source Sans Pro"/>
                          <a:ea typeface="Source Sans Pro"/>
                          <a:cs typeface="Source Sans Pro"/>
                          <a:sym typeface="Source Sans Pro"/>
                        </a:rPr>
                        <a:t> Draft conversation guide for research plan #2</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3</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Carl</a:t>
                      </a:r>
                      <a:endParaRPr sz="1400" u="none" strike="noStrike" cap="none"/>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Carolyn</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9"/>
                        </a:rPr>
                        <a:t>Draft – conversation guide</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7/12/2022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642" name="Google Shape;642;p20"/>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Sprint 6 Deliverables</a:t>
            </a:r>
            <a:endParaRPr sz="1800" b="0" i="0" u="none" strike="noStrike" cap="none">
              <a:solidFill>
                <a:schemeClr val="dk1"/>
              </a:solidFill>
              <a:latin typeface="Calibri"/>
              <a:ea typeface="Calibri"/>
              <a:cs typeface="Calibri"/>
              <a:sym typeface="Calibri"/>
            </a:endParaRPr>
          </a:p>
        </p:txBody>
      </p:sp>
      <p:sp>
        <p:nvSpPr>
          <p:cNvPr id="643" name="Google Shape;643;p20"/>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07-12 Sprint 6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45"/>
          <p:cNvSpPr txBox="1">
            <a:spLocks noGrp="1"/>
          </p:cNvSpPr>
          <p:nvPr>
            <p:ph type="title"/>
          </p:nvPr>
        </p:nvSpPr>
        <p:spPr>
          <a:xfrm>
            <a:off x="411480" y="457200"/>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a:t>Sprint 6 Deliverables – 1095-B</a:t>
            </a:r>
            <a:endParaRPr sz="2800"/>
          </a:p>
        </p:txBody>
      </p:sp>
      <p:sp>
        <p:nvSpPr>
          <p:cNvPr id="649" name="Google Shape;649;p45"/>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19</a:t>
            </a:fld>
            <a:endParaRPr>
              <a:latin typeface="Source Sans Pro"/>
              <a:ea typeface="Source Sans Pro"/>
              <a:cs typeface="Source Sans Pro"/>
              <a:sym typeface="Source Sans Pro"/>
            </a:endParaRPr>
          </a:p>
        </p:txBody>
      </p:sp>
      <p:graphicFrame>
        <p:nvGraphicFramePr>
          <p:cNvPr id="650" name="Google Shape;650;p45"/>
          <p:cNvGraphicFramePr/>
          <p:nvPr/>
        </p:nvGraphicFramePr>
        <p:xfrm>
          <a:off x="411480" y="914400"/>
          <a:ext cx="3000000" cy="3000000"/>
        </p:xfrm>
        <a:graphic>
          <a:graphicData uri="http://schemas.openxmlformats.org/drawingml/2006/table">
            <a:tbl>
              <a:tblPr>
                <a:noFill/>
                <a:tableStyleId>{88787D15-86B7-4979-A24B-4D200254BBE8}</a:tableStyleId>
              </a:tblPr>
              <a:tblGrid>
                <a:gridCol w="924400">
                  <a:extLst>
                    <a:ext uri="{9D8B030D-6E8A-4147-A177-3AD203B41FA5}">
                      <a16:colId xmlns:a16="http://schemas.microsoft.com/office/drawing/2014/main" val="20000"/>
                    </a:ext>
                  </a:extLst>
                </a:gridCol>
                <a:gridCol w="3985425">
                  <a:extLst>
                    <a:ext uri="{9D8B030D-6E8A-4147-A177-3AD203B41FA5}">
                      <a16:colId xmlns:a16="http://schemas.microsoft.com/office/drawing/2014/main" val="20001"/>
                    </a:ext>
                  </a:extLst>
                </a:gridCol>
                <a:gridCol w="747200">
                  <a:extLst>
                    <a:ext uri="{9D8B030D-6E8A-4147-A177-3AD203B41FA5}">
                      <a16:colId xmlns:a16="http://schemas.microsoft.com/office/drawing/2014/main" val="20002"/>
                    </a:ext>
                  </a:extLst>
                </a:gridCol>
                <a:gridCol w="914150">
                  <a:extLst>
                    <a:ext uri="{9D8B030D-6E8A-4147-A177-3AD203B41FA5}">
                      <a16:colId xmlns:a16="http://schemas.microsoft.com/office/drawing/2014/main" val="20003"/>
                    </a:ext>
                  </a:extLst>
                </a:gridCol>
                <a:gridCol w="2039350">
                  <a:extLst>
                    <a:ext uri="{9D8B030D-6E8A-4147-A177-3AD203B41FA5}">
                      <a16:colId xmlns:a16="http://schemas.microsoft.com/office/drawing/2014/main" val="20004"/>
                    </a:ext>
                  </a:extLst>
                </a:gridCol>
                <a:gridCol w="1348450">
                  <a:extLst>
                    <a:ext uri="{9D8B030D-6E8A-4147-A177-3AD203B41FA5}">
                      <a16:colId xmlns:a16="http://schemas.microsoft.com/office/drawing/2014/main" val="20005"/>
                    </a:ext>
                  </a:extLst>
                </a:gridCol>
                <a:gridCol w="1370600">
                  <a:extLst>
                    <a:ext uri="{9D8B030D-6E8A-4147-A177-3AD203B41FA5}">
                      <a16:colId xmlns:a16="http://schemas.microsoft.com/office/drawing/2014/main" val="20006"/>
                    </a:ext>
                  </a:extLst>
                </a:gridCol>
              </a:tblGrid>
              <a:tr h="414975">
                <a:tc>
                  <a:txBody>
                    <a:bodyPr/>
                    <a:lstStyle/>
                    <a:p>
                      <a:pPr marL="0" marR="0" lvl="0" indent="0" algn="l" rtl="0">
                        <a:lnSpc>
                          <a:spcPct val="100000"/>
                        </a:lnSpc>
                        <a:spcBef>
                          <a:spcPts val="0"/>
                        </a:spcBef>
                        <a:spcAft>
                          <a:spcPts val="0"/>
                        </a:spcAft>
                        <a:buClr>
                          <a:schemeClr val="accent1"/>
                        </a:buClr>
                        <a:buSzPts val="1100"/>
                        <a:buFont typeface="Source Sans Pro SemiBold"/>
                        <a:buNone/>
                      </a:pPr>
                      <a:r>
                        <a:rPr lang="en-US" sz="1000" u="none" strike="noStrike" cap="none">
                          <a:solidFill>
                            <a:schemeClr val="accent1"/>
                          </a:solidFill>
                          <a:latin typeface="Source Sans Pro SemiBold"/>
                          <a:ea typeface="Source Sans Pro SemiBold"/>
                          <a:cs typeface="Source Sans Pro SemiBold"/>
                          <a:sym typeface="Source Sans Pro SemiBold"/>
                        </a:rPr>
                        <a:t>EPIC</a:t>
                      </a:r>
                      <a:endParaRPr sz="1000" u="none" strike="noStrike" cap="none">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100"/>
                        <a:buFont typeface="Source Sans Pro SemiBold"/>
                        <a:buNone/>
                      </a:pPr>
                      <a:r>
                        <a:rPr lang="en-US" sz="1000" b="0" i="0" u="none" strike="noStrike" cap="none">
                          <a:solidFill>
                            <a:srgbClr val="022D50"/>
                          </a:solidFill>
                          <a:latin typeface="Source Sans Pro SemiBold"/>
                          <a:ea typeface="Source Sans Pro SemiBold"/>
                          <a:cs typeface="Source Sans Pro SemiBold"/>
                          <a:sym typeface="Source Sans Pro SemiBold"/>
                        </a:rPr>
                        <a:t>STORY</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cap="none">
                          <a:solidFill>
                            <a:schemeClr val="accent1"/>
                          </a:solidFill>
                          <a:latin typeface="Source Sans Pro SemiBold"/>
                          <a:ea typeface="Source Sans Pro SemiBold"/>
                          <a:cs typeface="Source Sans Pro SemiBold"/>
                          <a:sym typeface="Source Sans Pro SemiBold"/>
                        </a:rPr>
                        <a:t>ESTIMATE</a:t>
                      </a:r>
                      <a:endParaRPr sz="1000" u="none" strike="noStrike" cap="none">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ASSIGNED</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OUTPUT</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REVIEWED W/ VA-PO</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cap="none">
                          <a:solidFill>
                            <a:schemeClr val="accent1"/>
                          </a:solidFill>
                          <a:latin typeface="Source Sans Pro SemiBold"/>
                          <a:ea typeface="Source Sans Pro SemiBold"/>
                          <a:cs typeface="Source Sans Pro SemiBold"/>
                          <a:sym typeface="Source Sans Pro SemiBold"/>
                        </a:rPr>
                        <a:t>SPRINT TEAM GOAL COMPLETED?</a:t>
                      </a:r>
                      <a:endParaRPr sz="1000" u="none" strike="noStrike" cap="none">
                        <a:latin typeface="Source Sans Pro SemiBold"/>
                        <a:ea typeface="Source Sans Pro SemiBold"/>
                        <a:cs typeface="Source Sans Pro SemiBold"/>
                        <a:sym typeface="Source Sans Pro SemiBold"/>
                      </a:endParaRPr>
                    </a:p>
                  </a:txBody>
                  <a:tcPr marL="91450" marR="914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76550">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Opt-in</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3"/>
                        </a:rPr>
                        <a:t>#42694</a:t>
                      </a:r>
                      <a:r>
                        <a:rPr lang="en-US" sz="1000" u="none" strike="noStrike" cap="none">
                          <a:solidFill>
                            <a:schemeClr val="dk2"/>
                          </a:solidFill>
                          <a:latin typeface="Source Sans Pro"/>
                          <a:ea typeface="Source Sans Pro"/>
                          <a:cs typeface="Source Sans Pro"/>
                          <a:sym typeface="Source Sans Pro"/>
                        </a:rPr>
                        <a:t> Sitewide content IA review of new design component – opt-in form 1095-B/VA Profile</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3</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Carl</a:t>
                      </a:r>
                      <a:endParaRPr sz="1400" u="none" strike="noStrike" cap="none"/>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Thomas</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4"/>
                        </a:rPr>
                        <a:t>Final approved opt-in design</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3"/>
                        </a:rPr>
                        <a:t>Ticket</a:t>
                      </a:r>
                      <a:endParaRPr sz="100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7/12/2022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1"/>
                  </a:ext>
                </a:extLst>
              </a:tr>
              <a:tr h="523400">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MVP</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5"/>
                        </a:rPr>
                        <a:t>#43485</a:t>
                      </a:r>
                      <a:r>
                        <a:rPr lang="en-US" sz="1000" u="none" strike="noStrike" cap="none">
                          <a:solidFill>
                            <a:schemeClr val="dk2"/>
                          </a:solidFill>
                          <a:latin typeface="Source Sans Pro"/>
                          <a:ea typeface="Source Sans Pro"/>
                          <a:cs typeface="Source Sans Pro"/>
                          <a:sym typeface="Source Sans Pro"/>
                        </a:rPr>
                        <a:t> Conduct screen reader testing with widget in staging and troubleshoot</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8</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Teagan</a:t>
                      </a:r>
                      <a:endParaRPr sz="1400" u="none" strike="noStrike" cap="none"/>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Tami</a:t>
                      </a:r>
                      <a:endParaRPr sz="1400" u="none" strike="noStrike" cap="none"/>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Shashank</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5"/>
                        </a:rPr>
                        <a:t>Ticket</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6"/>
                        </a:rPr>
                        <a:t>Hexapdf test video</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7/12/2022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400350">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MVP</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7"/>
                        </a:rPr>
                        <a:t>#43797</a:t>
                      </a:r>
                      <a:r>
                        <a:rPr lang="en-US" sz="1000" u="none" strike="noStrike" cap="none">
                          <a:solidFill>
                            <a:schemeClr val="dk2"/>
                          </a:solidFill>
                          <a:latin typeface="Source Sans Pro"/>
                          <a:ea typeface="Source Sans Pro"/>
                          <a:cs typeface="Source Sans Pro"/>
                          <a:sym typeface="Source Sans Pro"/>
                        </a:rPr>
                        <a:t> Submit ticket for VA508 office screen read of 1095-B flat 6.30.22</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1</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Tami</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8"/>
                        </a:rPr>
                        <a:t>RITM7165286</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7/12/2022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r h="523400">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MVP</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9"/>
                        </a:rPr>
                        <a:t>#43597</a:t>
                      </a:r>
                      <a:r>
                        <a:rPr lang="en-US" sz="1000" u="none" strike="noStrike" cap="none">
                          <a:solidFill>
                            <a:schemeClr val="dk2"/>
                          </a:solidFill>
                          <a:latin typeface="Source Sans Pro"/>
                          <a:ea typeface="Source Sans Pro"/>
                          <a:cs typeface="Source Sans Pro"/>
                          <a:sym typeface="Source Sans Pro"/>
                        </a:rPr>
                        <a:t> Discovery onto accessible MVP design re-do</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2</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Shashank</a:t>
                      </a:r>
                      <a:endParaRPr sz="1400" u="none" strike="noStrike" cap="none"/>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Thomas</a:t>
                      </a:r>
                      <a:endParaRPr sz="1400" u="none" strike="noStrike" cap="none"/>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Tami</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NR</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7/1/2022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4"/>
                  </a:ext>
                </a:extLst>
              </a:tr>
              <a:tr h="400350">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MVP</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10"/>
                        </a:rPr>
                        <a:t>#43650</a:t>
                      </a:r>
                      <a:r>
                        <a:rPr lang="en-US" sz="1000" u="none" strike="noStrike" cap="none">
                          <a:solidFill>
                            <a:schemeClr val="dk2"/>
                          </a:solidFill>
                          <a:latin typeface="Source Sans Pro"/>
                          <a:ea typeface="Source Sans Pro"/>
                          <a:cs typeface="Source Sans Pro"/>
                          <a:sym typeface="Source Sans Pro"/>
                        </a:rPr>
                        <a:t> Build additional MVP mock-up(s) based on feedback</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3</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Thomas</a:t>
                      </a:r>
                      <a:endParaRPr sz="1400" u="none" strike="noStrike" cap="none"/>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Carl</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0"/>
                        </a:rPr>
                        <a:t>Ticket</a:t>
                      </a:r>
                      <a:endParaRPr sz="100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7/1/2022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5"/>
                  </a:ext>
                </a:extLst>
              </a:tr>
              <a:tr h="400350">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MVP</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11"/>
                        </a:rPr>
                        <a:t>#43594</a:t>
                      </a:r>
                      <a:r>
                        <a:rPr lang="en-US" sz="1000" u="none" strike="noStrike" cap="none">
                          <a:solidFill>
                            <a:schemeClr val="dk2"/>
                          </a:solidFill>
                          <a:latin typeface="Source Sans Pro"/>
                          <a:ea typeface="Source Sans Pro"/>
                          <a:cs typeface="Source Sans Pro"/>
                          <a:sym typeface="Source Sans Pro"/>
                        </a:rPr>
                        <a:t> Design accessible MVP (high-fidelity) for approval</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3</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Thomas</a:t>
                      </a:r>
                      <a:endParaRPr sz="1400" u="none" strike="noStrike" cap="none"/>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Carl</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2"/>
                        </a:rPr>
                        <a:t>Design</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7/12/2022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6"/>
                  </a:ext>
                </a:extLst>
              </a:tr>
              <a:tr h="697850">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MVP</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13"/>
                        </a:rPr>
                        <a:t>#38709</a:t>
                      </a:r>
                      <a:r>
                        <a:rPr lang="en-US" sz="1000" u="none" strike="noStrike" cap="none">
                          <a:solidFill>
                            <a:schemeClr val="dk2"/>
                          </a:solidFill>
                          <a:latin typeface="Source Sans Pro"/>
                          <a:ea typeface="Source Sans Pro"/>
                          <a:cs typeface="Source Sans Pro"/>
                          <a:sym typeface="Source Sans Pro"/>
                        </a:rPr>
                        <a:t> Update call center documents to reflect changes to 1095-B MVP design</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3</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Carl</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4"/>
                        </a:rPr>
                        <a:t>1095-B FAQ</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5"/>
                        </a:rPr>
                        <a:t>Contact Center Review Guide</a:t>
                      </a:r>
                      <a:endParaRPr sz="1000" u="none" strike="noStrike" cap="none">
                        <a:solidFill>
                          <a:schemeClr val="dk2"/>
                        </a:solidFill>
                        <a:latin typeface="Source Sans Pro"/>
                        <a:ea typeface="Source Sans Pro"/>
                        <a:cs typeface="Source Sans Pro"/>
                        <a:sym typeface="Source Sans Pro"/>
                      </a:endParaRPr>
                    </a:p>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6"/>
                        </a:rPr>
                        <a:t>HEC User Guide</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7"/>
                        </a:rPr>
                        <a:t>HEC Fact Sheet</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7/12/2022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7"/>
                  </a:ext>
                </a:extLst>
              </a:tr>
              <a:tr h="523400">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MVP</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18"/>
                        </a:rPr>
                        <a:t>#43668</a:t>
                      </a:r>
                      <a:r>
                        <a:rPr lang="en-US" sz="1000" u="none" strike="noStrike" cap="none">
                          <a:solidFill>
                            <a:schemeClr val="dk2"/>
                          </a:solidFill>
                          <a:latin typeface="Source Sans Pro"/>
                          <a:ea typeface="Source Sans Pro"/>
                          <a:cs typeface="Source Sans Pro"/>
                          <a:sym typeface="Source Sans Pro"/>
                        </a:rPr>
                        <a:t> Build 1095-B MVP notifications in VA Notify</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5</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Carl</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9"/>
                        </a:rPr>
                        <a:t>Screenshots</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20"/>
                        </a:rPr>
                        <a:t>VANotify Staging</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7/12/2022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651" name="Google Shape;651;p45"/>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Sprint 6 Deliverables</a:t>
            </a:r>
            <a:endParaRPr sz="1800" b="0" i="0" u="none" strike="noStrike" cap="none">
              <a:solidFill>
                <a:schemeClr val="dk1"/>
              </a:solidFill>
              <a:latin typeface="Calibri"/>
              <a:ea typeface="Calibri"/>
              <a:cs typeface="Calibri"/>
              <a:sym typeface="Calibri"/>
            </a:endParaRPr>
          </a:p>
        </p:txBody>
      </p:sp>
      <p:sp>
        <p:nvSpPr>
          <p:cNvPr id="652" name="Google Shape;652;p45"/>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07-12 Sprint 6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55"/>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3600">
                <a:latin typeface="PT Serif"/>
                <a:ea typeface="PT Serif"/>
                <a:cs typeface="PT Serif"/>
                <a:sym typeface="PT Serif"/>
              </a:rPr>
              <a:t>Get to know the team</a:t>
            </a:r>
            <a:endParaRPr sz="3600">
              <a:latin typeface="PT Serif"/>
              <a:ea typeface="PT Serif"/>
              <a:cs typeface="PT Serif"/>
              <a:sym typeface="PT Serif"/>
            </a:endParaRPr>
          </a:p>
        </p:txBody>
      </p:sp>
      <p:sp>
        <p:nvSpPr>
          <p:cNvPr id="186" name="Google Shape;186;p55"/>
          <p:cNvSpPr txBox="1">
            <a:spLocks noGrp="1"/>
          </p:cNvSpPr>
          <p:nvPr>
            <p:ph type="body" idx="4294967295"/>
          </p:nvPr>
        </p:nvSpPr>
        <p:spPr>
          <a:xfrm>
            <a:off x="419100" y="1253332"/>
            <a:ext cx="1446561" cy="277000"/>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chemeClr val="accent2"/>
              </a:buClr>
              <a:buSzPts val="1600"/>
              <a:buNone/>
            </a:pPr>
            <a:r>
              <a:rPr lang="en-US" sz="1600">
                <a:solidFill>
                  <a:schemeClr val="accent2"/>
                </a:solidFill>
              </a:rPr>
              <a:t>Core team</a:t>
            </a:r>
            <a:endParaRPr/>
          </a:p>
        </p:txBody>
      </p:sp>
      <p:sp>
        <p:nvSpPr>
          <p:cNvPr id="187" name="Google Shape;187;p55"/>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2</a:t>
            </a:fld>
            <a:endParaRPr>
              <a:latin typeface="Source Sans Pro"/>
              <a:ea typeface="Source Sans Pro"/>
              <a:cs typeface="Source Sans Pro"/>
              <a:sym typeface="Source Sans Pro"/>
            </a:endParaRPr>
          </a:p>
        </p:txBody>
      </p:sp>
      <p:sp>
        <p:nvSpPr>
          <p:cNvPr id="188" name="Google Shape;188;p55"/>
          <p:cNvSpPr txBox="1"/>
          <p:nvPr/>
        </p:nvSpPr>
        <p:spPr>
          <a:xfrm>
            <a:off x="8917360" y="6408650"/>
            <a:ext cx="2723465"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Introduction</a:t>
            </a:r>
            <a:endParaRPr sz="1800" b="0" i="0" u="none" strike="noStrike" cap="none">
              <a:solidFill>
                <a:schemeClr val="dk1"/>
              </a:solidFill>
              <a:latin typeface="Calibri"/>
              <a:ea typeface="Calibri"/>
              <a:cs typeface="Calibri"/>
              <a:sym typeface="Calibri"/>
            </a:endParaRPr>
          </a:p>
        </p:txBody>
      </p:sp>
      <p:sp>
        <p:nvSpPr>
          <p:cNvPr id="189" name="Google Shape;189;p55"/>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07-12 Sprint 6 Demo</a:t>
            </a:r>
            <a:endParaRPr sz="1800" b="0" i="0" u="none" strike="noStrike" cap="none">
              <a:solidFill>
                <a:srgbClr val="747C74"/>
              </a:solidFill>
              <a:latin typeface="Calibri"/>
              <a:ea typeface="Calibri"/>
              <a:cs typeface="Calibri"/>
              <a:sym typeface="Calibri"/>
            </a:endParaRPr>
          </a:p>
        </p:txBody>
      </p:sp>
      <p:sp>
        <p:nvSpPr>
          <p:cNvPr id="190" name="Google Shape;190;p55"/>
          <p:cNvSpPr txBox="1"/>
          <p:nvPr/>
        </p:nvSpPr>
        <p:spPr>
          <a:xfrm>
            <a:off x="7651170" y="1252728"/>
            <a:ext cx="1446561" cy="277000"/>
          </a:xfrm>
          <a:prstGeom prst="rect">
            <a:avLst/>
          </a:prstGeom>
          <a:noFill/>
          <a:ln>
            <a:noFill/>
          </a:ln>
        </p:spPr>
        <p:txBody>
          <a:bodyPr spcFirstLastPara="1" wrap="square" lIns="0" tIns="45700" rIns="0" bIns="45700" anchor="t" anchorCtr="0">
            <a:noAutofit/>
          </a:bodyPr>
          <a:lstStyle/>
          <a:p>
            <a:pPr marL="0" marR="0" lvl="0" indent="0" algn="l" rtl="0">
              <a:lnSpc>
                <a:spcPct val="90000"/>
              </a:lnSpc>
              <a:spcBef>
                <a:spcPts val="0"/>
              </a:spcBef>
              <a:spcAft>
                <a:spcPts val="0"/>
              </a:spcAft>
              <a:buClr>
                <a:schemeClr val="accent2"/>
              </a:buClr>
              <a:buSzPts val="1600"/>
              <a:buFont typeface="Arial"/>
              <a:buNone/>
            </a:pPr>
            <a:r>
              <a:rPr lang="en-US" sz="1600" b="0" i="0" u="none" strike="noStrike" cap="none">
                <a:solidFill>
                  <a:schemeClr val="accent2"/>
                </a:solidFill>
                <a:latin typeface="PT Serif"/>
                <a:ea typeface="PT Serif"/>
                <a:cs typeface="PT Serif"/>
                <a:sym typeface="PT Serif"/>
              </a:rPr>
              <a:t>Executive team</a:t>
            </a:r>
            <a:endParaRPr sz="1600" b="0" i="0" u="none" strike="noStrike" cap="none">
              <a:solidFill>
                <a:srgbClr val="000000"/>
              </a:solidFill>
              <a:latin typeface="Arial"/>
              <a:ea typeface="Arial"/>
              <a:cs typeface="Arial"/>
              <a:sym typeface="Arial"/>
            </a:endParaRPr>
          </a:p>
        </p:txBody>
      </p:sp>
      <p:sp>
        <p:nvSpPr>
          <p:cNvPr id="191" name="Google Shape;191;p55"/>
          <p:cNvSpPr txBox="1"/>
          <p:nvPr/>
        </p:nvSpPr>
        <p:spPr>
          <a:xfrm>
            <a:off x="438638" y="1716674"/>
            <a:ext cx="738427" cy="276998"/>
          </a:xfrm>
          <a:prstGeom prst="rect">
            <a:avLst/>
          </a:prstGeom>
          <a:noFill/>
          <a:ln>
            <a:noFill/>
          </a:ln>
        </p:spPr>
        <p:txBody>
          <a:bodyPr spcFirstLastPara="1" wrap="square" lIns="0" tIns="45700" rIns="0" bIns="45700" anchor="t" anchorCtr="0">
            <a:normAutofit/>
          </a:bodyPr>
          <a:lstStyle/>
          <a:p>
            <a:pPr marL="0" marR="0" lvl="0" indent="0" algn="l" rtl="0">
              <a:lnSpc>
                <a:spcPct val="90000"/>
              </a:lnSpc>
              <a:spcBef>
                <a:spcPts val="0"/>
              </a:spcBef>
              <a:spcAft>
                <a:spcPts val="0"/>
              </a:spcAft>
              <a:buClr>
                <a:schemeClr val="dk2"/>
              </a:buClr>
              <a:buSzPts val="1050"/>
              <a:buFont typeface="Arial"/>
              <a:buNone/>
            </a:pPr>
            <a:r>
              <a:rPr lang="en-US" sz="1050" b="1" i="0" u="none" strike="noStrike" cap="none">
                <a:solidFill>
                  <a:schemeClr val="dk2"/>
                </a:solidFill>
                <a:latin typeface="Source Sans Pro SemiBold"/>
                <a:ea typeface="Source Sans Pro SemiBold"/>
                <a:cs typeface="Source Sans Pro SemiBold"/>
                <a:sym typeface="Source Sans Pro SemiBold"/>
              </a:rPr>
              <a:t>PRODUCT</a:t>
            </a:r>
            <a:endParaRPr sz="1400" b="0" i="0" u="none" strike="noStrike" cap="none">
              <a:solidFill>
                <a:srgbClr val="000000"/>
              </a:solidFill>
              <a:latin typeface="Arial"/>
              <a:ea typeface="Arial"/>
              <a:cs typeface="Arial"/>
              <a:sym typeface="Arial"/>
            </a:endParaRPr>
          </a:p>
        </p:txBody>
      </p:sp>
      <p:sp>
        <p:nvSpPr>
          <p:cNvPr id="192" name="Google Shape;192;p55"/>
          <p:cNvSpPr txBox="1"/>
          <p:nvPr/>
        </p:nvSpPr>
        <p:spPr>
          <a:xfrm>
            <a:off x="5841717" y="1716669"/>
            <a:ext cx="921000" cy="355200"/>
          </a:xfrm>
          <a:prstGeom prst="rect">
            <a:avLst/>
          </a:prstGeom>
          <a:noFill/>
          <a:ln>
            <a:noFill/>
          </a:ln>
        </p:spPr>
        <p:txBody>
          <a:bodyPr spcFirstLastPara="1" wrap="square" lIns="0" tIns="45700" rIns="0" bIns="45700" anchor="t" anchorCtr="0">
            <a:normAutofit/>
          </a:bodyPr>
          <a:lstStyle/>
          <a:p>
            <a:pPr marL="0" marR="0" lvl="0" indent="0" algn="l" rtl="0">
              <a:lnSpc>
                <a:spcPct val="90000"/>
              </a:lnSpc>
              <a:spcBef>
                <a:spcPts val="0"/>
              </a:spcBef>
              <a:spcAft>
                <a:spcPts val="0"/>
              </a:spcAft>
              <a:buClr>
                <a:schemeClr val="dk2"/>
              </a:buClr>
              <a:buSzPts val="1050"/>
              <a:buFont typeface="Arial"/>
              <a:buNone/>
            </a:pPr>
            <a:r>
              <a:rPr lang="en-US" sz="1050" b="1" i="0" u="none" strike="noStrike" cap="none">
                <a:solidFill>
                  <a:schemeClr val="dk2"/>
                </a:solidFill>
                <a:latin typeface="Source Sans Pro SemiBold"/>
                <a:ea typeface="Source Sans Pro SemiBold"/>
                <a:cs typeface="Source Sans Pro SemiBold"/>
                <a:sym typeface="Source Sans Pro SemiBold"/>
              </a:rPr>
              <a:t>ENGINEERING</a:t>
            </a:r>
            <a:endParaRPr sz="1400" b="0" i="0" u="none" strike="noStrike" cap="none">
              <a:solidFill>
                <a:srgbClr val="000000"/>
              </a:solidFill>
              <a:latin typeface="Arial"/>
              <a:ea typeface="Arial"/>
              <a:cs typeface="Arial"/>
              <a:sym typeface="Arial"/>
            </a:endParaRPr>
          </a:p>
        </p:txBody>
      </p:sp>
      <p:sp>
        <p:nvSpPr>
          <p:cNvPr id="193" name="Google Shape;193;p55"/>
          <p:cNvSpPr txBox="1"/>
          <p:nvPr/>
        </p:nvSpPr>
        <p:spPr>
          <a:xfrm>
            <a:off x="438638" y="4145503"/>
            <a:ext cx="652990" cy="276998"/>
          </a:xfrm>
          <a:prstGeom prst="rect">
            <a:avLst/>
          </a:prstGeom>
          <a:noFill/>
          <a:ln>
            <a:noFill/>
          </a:ln>
        </p:spPr>
        <p:txBody>
          <a:bodyPr spcFirstLastPara="1" wrap="square" lIns="0" tIns="45700" rIns="0" bIns="45700" anchor="t" anchorCtr="0">
            <a:normAutofit/>
          </a:bodyPr>
          <a:lstStyle/>
          <a:p>
            <a:pPr marL="0" marR="0" lvl="0" indent="0" algn="l" rtl="0">
              <a:lnSpc>
                <a:spcPct val="90000"/>
              </a:lnSpc>
              <a:spcBef>
                <a:spcPts val="0"/>
              </a:spcBef>
              <a:spcAft>
                <a:spcPts val="0"/>
              </a:spcAft>
              <a:buClr>
                <a:schemeClr val="dk2"/>
              </a:buClr>
              <a:buSzPts val="1050"/>
              <a:buFont typeface="Arial"/>
              <a:buNone/>
            </a:pPr>
            <a:r>
              <a:rPr lang="en-US" sz="1050" b="1" i="0" u="none" strike="noStrike" cap="none">
                <a:solidFill>
                  <a:schemeClr val="dk2"/>
                </a:solidFill>
                <a:latin typeface="Source Sans Pro SemiBold"/>
                <a:ea typeface="Source Sans Pro SemiBold"/>
                <a:cs typeface="Source Sans Pro SemiBold"/>
                <a:sym typeface="Source Sans Pro SemiBold"/>
              </a:rPr>
              <a:t>DESIGN</a:t>
            </a:r>
            <a:endParaRPr sz="1400" b="0" i="0" u="none" strike="noStrike" cap="none">
              <a:solidFill>
                <a:srgbClr val="000000"/>
              </a:solidFill>
              <a:latin typeface="Arial"/>
              <a:ea typeface="Arial"/>
              <a:cs typeface="Arial"/>
              <a:sym typeface="Arial"/>
            </a:endParaRPr>
          </a:p>
        </p:txBody>
      </p:sp>
      <p:pic>
        <p:nvPicPr>
          <p:cNvPr id="194" name="Google Shape;194;p55"/>
          <p:cNvPicPr preferRelativeResize="0"/>
          <p:nvPr/>
        </p:nvPicPr>
        <p:blipFill rotWithShape="1">
          <a:blip r:embed="rId3">
            <a:alphaModFix/>
          </a:blip>
          <a:srcRect t="11610" b="16390"/>
          <a:stretch/>
        </p:blipFill>
        <p:spPr>
          <a:xfrm>
            <a:off x="2147939" y="2177075"/>
            <a:ext cx="891768" cy="891768"/>
          </a:xfrm>
          <a:prstGeom prst="ellipse">
            <a:avLst/>
          </a:prstGeom>
          <a:noFill/>
          <a:ln>
            <a:noFill/>
          </a:ln>
        </p:spPr>
      </p:pic>
      <p:pic>
        <p:nvPicPr>
          <p:cNvPr id="195" name="Google Shape;195;p55"/>
          <p:cNvPicPr preferRelativeResize="0"/>
          <p:nvPr/>
        </p:nvPicPr>
        <p:blipFill rotWithShape="1">
          <a:blip r:embed="rId4">
            <a:alphaModFix/>
          </a:blip>
          <a:srcRect/>
          <a:stretch/>
        </p:blipFill>
        <p:spPr>
          <a:xfrm>
            <a:off x="2139644" y="4535323"/>
            <a:ext cx="900063" cy="900063"/>
          </a:xfrm>
          <a:prstGeom prst="ellipse">
            <a:avLst/>
          </a:prstGeom>
          <a:noFill/>
          <a:ln>
            <a:noFill/>
          </a:ln>
        </p:spPr>
      </p:pic>
      <p:pic>
        <p:nvPicPr>
          <p:cNvPr id="196" name="Google Shape;196;p55"/>
          <p:cNvPicPr preferRelativeResize="0"/>
          <p:nvPr/>
        </p:nvPicPr>
        <p:blipFill rotWithShape="1">
          <a:blip r:embed="rId5">
            <a:alphaModFix/>
          </a:blip>
          <a:srcRect/>
          <a:stretch/>
        </p:blipFill>
        <p:spPr>
          <a:xfrm>
            <a:off x="7642085" y="2150698"/>
            <a:ext cx="900063" cy="900063"/>
          </a:xfrm>
          <a:prstGeom prst="ellipse">
            <a:avLst/>
          </a:prstGeom>
          <a:noFill/>
          <a:ln>
            <a:noFill/>
          </a:ln>
        </p:spPr>
      </p:pic>
      <p:pic>
        <p:nvPicPr>
          <p:cNvPr id="197" name="Google Shape;197;p55"/>
          <p:cNvPicPr preferRelativeResize="0"/>
          <p:nvPr/>
        </p:nvPicPr>
        <p:blipFill rotWithShape="1">
          <a:blip r:embed="rId6">
            <a:alphaModFix/>
          </a:blip>
          <a:srcRect/>
          <a:stretch/>
        </p:blipFill>
        <p:spPr>
          <a:xfrm>
            <a:off x="9193566" y="2117001"/>
            <a:ext cx="900063" cy="900063"/>
          </a:xfrm>
          <a:prstGeom prst="ellipse">
            <a:avLst/>
          </a:prstGeom>
          <a:noFill/>
          <a:ln>
            <a:noFill/>
          </a:ln>
        </p:spPr>
      </p:pic>
      <p:pic>
        <p:nvPicPr>
          <p:cNvPr id="198" name="Google Shape;198;p55"/>
          <p:cNvPicPr preferRelativeResize="0"/>
          <p:nvPr/>
        </p:nvPicPr>
        <p:blipFill rotWithShape="1">
          <a:blip r:embed="rId7">
            <a:alphaModFix/>
          </a:blip>
          <a:srcRect/>
          <a:stretch/>
        </p:blipFill>
        <p:spPr>
          <a:xfrm>
            <a:off x="10754084" y="2121123"/>
            <a:ext cx="906673" cy="906673"/>
          </a:xfrm>
          <a:prstGeom prst="ellipse">
            <a:avLst/>
          </a:prstGeom>
          <a:noFill/>
          <a:ln>
            <a:noFill/>
          </a:ln>
        </p:spPr>
      </p:pic>
      <p:pic>
        <p:nvPicPr>
          <p:cNvPr id="199" name="Google Shape;199;p55"/>
          <p:cNvPicPr preferRelativeResize="0"/>
          <p:nvPr/>
        </p:nvPicPr>
        <p:blipFill rotWithShape="1">
          <a:blip r:embed="rId8">
            <a:alphaModFix/>
          </a:blip>
          <a:srcRect/>
          <a:stretch/>
        </p:blipFill>
        <p:spPr>
          <a:xfrm>
            <a:off x="7644384" y="4535424"/>
            <a:ext cx="896112" cy="896112"/>
          </a:xfrm>
          <a:prstGeom prst="ellipse">
            <a:avLst/>
          </a:prstGeom>
          <a:noFill/>
          <a:ln>
            <a:noFill/>
          </a:ln>
        </p:spPr>
      </p:pic>
      <p:pic>
        <p:nvPicPr>
          <p:cNvPr id="200" name="Google Shape;200;p55"/>
          <p:cNvPicPr preferRelativeResize="0"/>
          <p:nvPr/>
        </p:nvPicPr>
        <p:blipFill rotWithShape="1">
          <a:blip r:embed="rId9">
            <a:alphaModFix/>
          </a:blip>
          <a:srcRect/>
          <a:stretch/>
        </p:blipFill>
        <p:spPr>
          <a:xfrm>
            <a:off x="9189720" y="4535424"/>
            <a:ext cx="896112" cy="896112"/>
          </a:xfrm>
          <a:prstGeom prst="ellipse">
            <a:avLst/>
          </a:prstGeom>
          <a:noFill/>
          <a:ln>
            <a:noFill/>
          </a:ln>
        </p:spPr>
      </p:pic>
      <p:sp>
        <p:nvSpPr>
          <p:cNvPr id="201" name="Google Shape;201;p55"/>
          <p:cNvSpPr txBox="1"/>
          <p:nvPr/>
        </p:nvSpPr>
        <p:spPr>
          <a:xfrm>
            <a:off x="2131133" y="3182112"/>
            <a:ext cx="1226148"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Tami Corson</a:t>
            </a:r>
            <a:endParaRPr sz="1100" b="1"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North Carolina</a:t>
            </a:r>
            <a:endParaRPr sz="11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Clinical SME / Scrum </a:t>
            </a:r>
            <a:endParaRPr sz="1100" b="0" i="0" u="none" strike="noStrike" cap="none">
              <a:solidFill>
                <a:schemeClr val="dk2"/>
              </a:solidFill>
              <a:latin typeface="Source Sans Pro"/>
              <a:ea typeface="Source Sans Pro"/>
              <a:cs typeface="Source Sans Pro"/>
              <a:sym typeface="Source Sans Pro"/>
            </a:endParaRPr>
          </a:p>
        </p:txBody>
      </p:sp>
      <p:sp>
        <p:nvSpPr>
          <p:cNvPr id="202" name="Google Shape;202;p55"/>
          <p:cNvSpPr txBox="1"/>
          <p:nvPr/>
        </p:nvSpPr>
        <p:spPr>
          <a:xfrm>
            <a:off x="7696822" y="3183700"/>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Jeff Scheire</a:t>
            </a:r>
            <a:endParaRPr sz="11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MO Studio</a:t>
            </a:r>
            <a:endParaRPr sz="1100" b="0" i="0" u="none" strike="noStrike" cap="none">
              <a:solidFill>
                <a:schemeClr val="dk2"/>
              </a:solidFill>
              <a:latin typeface="Source Sans Pro"/>
              <a:ea typeface="Source Sans Pro"/>
              <a:cs typeface="Source Sans Pro"/>
              <a:sym typeface="Source Sans Pro"/>
            </a:endParaRPr>
          </a:p>
        </p:txBody>
      </p:sp>
      <p:sp>
        <p:nvSpPr>
          <p:cNvPr id="203" name="Google Shape;203;p55"/>
          <p:cNvSpPr txBox="1"/>
          <p:nvPr/>
        </p:nvSpPr>
        <p:spPr>
          <a:xfrm>
            <a:off x="10754711" y="3182112"/>
            <a:ext cx="1003124"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Kevin London</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Frog Design</a:t>
            </a:r>
            <a:endParaRPr sz="1100" b="0" i="0" u="none" strike="noStrike" cap="none">
              <a:solidFill>
                <a:schemeClr val="dk2"/>
              </a:solidFill>
              <a:latin typeface="Source Sans Pro"/>
              <a:ea typeface="Source Sans Pro"/>
              <a:cs typeface="Source Sans Pro"/>
              <a:sym typeface="Source Sans Pro"/>
            </a:endParaRPr>
          </a:p>
        </p:txBody>
      </p:sp>
      <p:sp>
        <p:nvSpPr>
          <p:cNvPr id="204" name="Google Shape;204;p55"/>
          <p:cNvSpPr txBox="1"/>
          <p:nvPr/>
        </p:nvSpPr>
        <p:spPr>
          <a:xfrm>
            <a:off x="9236150" y="3182112"/>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Marcy Jacobs</a:t>
            </a:r>
            <a:endParaRPr sz="1100" b="1"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McKinsey &amp; Co</a:t>
            </a:r>
            <a:endParaRPr sz="1100" b="0" i="0" u="none" strike="noStrike" cap="none">
              <a:solidFill>
                <a:schemeClr val="dk2"/>
              </a:solidFill>
              <a:latin typeface="Source Sans Pro"/>
              <a:ea typeface="Source Sans Pro"/>
              <a:cs typeface="Source Sans Pro"/>
              <a:sym typeface="Source Sans Pro"/>
            </a:endParaRPr>
          </a:p>
        </p:txBody>
      </p:sp>
      <p:sp>
        <p:nvSpPr>
          <p:cNvPr id="205" name="Google Shape;205;p55"/>
          <p:cNvSpPr txBox="1"/>
          <p:nvPr/>
        </p:nvSpPr>
        <p:spPr>
          <a:xfrm>
            <a:off x="3846393" y="5577840"/>
            <a:ext cx="1378749"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2"/>
                </a:solidFill>
                <a:latin typeface="PT Serif"/>
                <a:ea typeface="PT Serif"/>
                <a:cs typeface="PT Serif"/>
                <a:sym typeface="PT Serif"/>
              </a:rPr>
              <a:t>Carolyn Williams</a:t>
            </a:r>
            <a:br>
              <a:rPr lang="en-US" sz="1100" b="0" i="0" u="none" strike="noStrike" cap="none">
                <a:solidFill>
                  <a:srgbClr val="000000"/>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Chicago, IL</a:t>
            </a:r>
            <a:br>
              <a:rPr lang="en-US" sz="1100" b="0" i="0" u="none" strike="noStrike" cap="none">
                <a:solidFill>
                  <a:srgbClr val="000000"/>
                </a:solidFill>
                <a:latin typeface="Source Sans Pro"/>
                <a:ea typeface="Source Sans Pro"/>
                <a:cs typeface="Source Sans Pro"/>
                <a:sym typeface="Source Sans Pro"/>
              </a:rPr>
            </a:br>
            <a:r>
              <a:rPr lang="en-US" sz="1100" b="0" i="0" u="none" strike="noStrike" cap="none">
                <a:solidFill>
                  <a:schemeClr val="dk2"/>
                </a:solidFill>
                <a:latin typeface="Source Sans Pro"/>
                <a:ea typeface="Source Sans Pro"/>
                <a:cs typeface="Source Sans Pro"/>
                <a:sym typeface="Source Sans Pro"/>
              </a:rPr>
              <a:t>Experience Designer</a:t>
            </a:r>
            <a:endParaRPr sz="1100" b="0" i="0" u="none" strike="noStrike" cap="none">
              <a:solidFill>
                <a:schemeClr val="dk2"/>
              </a:solidFill>
              <a:latin typeface="Source Sans Pro"/>
              <a:ea typeface="Source Sans Pro"/>
              <a:cs typeface="Source Sans Pro"/>
              <a:sym typeface="Source Sans Pro"/>
            </a:endParaRPr>
          </a:p>
        </p:txBody>
      </p:sp>
      <p:sp>
        <p:nvSpPr>
          <p:cNvPr id="206" name="Google Shape;206;p55"/>
          <p:cNvSpPr txBox="1"/>
          <p:nvPr/>
        </p:nvSpPr>
        <p:spPr>
          <a:xfrm>
            <a:off x="2131133" y="5577231"/>
            <a:ext cx="1322977" cy="84638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Carl Dickerson</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Atlanta, GA</a:t>
            </a:r>
            <a:br>
              <a:rPr lang="en-US" sz="1100" b="0" i="0" u="none" strike="noStrike" cap="none">
                <a:solidFill>
                  <a:schemeClr val="dk2"/>
                </a:solidFill>
                <a:latin typeface="Source Sans Pro"/>
                <a:ea typeface="Source Sans Pro"/>
                <a:cs typeface="Source Sans Pro"/>
                <a:sym typeface="Source Sans Pro"/>
              </a:rPr>
            </a:br>
            <a:r>
              <a:rPr lang="en-US" sz="1100" b="0" i="0" u="none" strike="noStrike" cap="none">
                <a:solidFill>
                  <a:schemeClr val="dk2"/>
                </a:solidFill>
                <a:latin typeface="Source Sans Pro"/>
                <a:ea typeface="Source Sans Pro"/>
                <a:cs typeface="Source Sans Pro"/>
                <a:sym typeface="Source Sans Pro"/>
              </a:rPr>
              <a:t>Content Strategist and Plain Language Content Creator</a:t>
            </a:r>
            <a:endParaRPr sz="1100" b="0" i="0" u="none" strike="noStrike" cap="none">
              <a:solidFill>
                <a:schemeClr val="dk2"/>
              </a:solidFill>
              <a:latin typeface="Source Sans Pro"/>
              <a:ea typeface="Source Sans Pro"/>
              <a:cs typeface="Source Sans Pro"/>
              <a:sym typeface="Source Sans Pro"/>
            </a:endParaRPr>
          </a:p>
        </p:txBody>
      </p:sp>
      <p:sp>
        <p:nvSpPr>
          <p:cNvPr id="207" name="Google Shape;207;p55"/>
          <p:cNvSpPr txBox="1"/>
          <p:nvPr/>
        </p:nvSpPr>
        <p:spPr>
          <a:xfrm>
            <a:off x="448056" y="5577840"/>
            <a:ext cx="1226148" cy="67710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Thomas McCue </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Oak Park, IL</a:t>
            </a:r>
            <a:br>
              <a:rPr lang="en-US" sz="1100" b="0" i="0" u="none" strike="noStrike" cap="none">
                <a:solidFill>
                  <a:schemeClr val="dk2"/>
                </a:solidFill>
                <a:latin typeface="Source Sans Pro"/>
                <a:ea typeface="Source Sans Pro"/>
                <a:cs typeface="Source Sans Pro"/>
                <a:sym typeface="Source Sans Pro"/>
              </a:rPr>
            </a:br>
            <a:r>
              <a:rPr lang="en-US" sz="1100" b="0" i="0" u="none" strike="noStrike" cap="none">
                <a:solidFill>
                  <a:schemeClr val="dk2"/>
                </a:solidFill>
                <a:latin typeface="Source Sans Pro"/>
                <a:ea typeface="Source Sans Pro"/>
                <a:cs typeface="Source Sans Pro"/>
                <a:sym typeface="Source Sans Pro"/>
              </a:rPr>
              <a:t>Principal Designer Director</a:t>
            </a:r>
            <a:endParaRPr sz="1100" b="0" i="0" u="none" strike="noStrike" cap="none">
              <a:solidFill>
                <a:schemeClr val="dk2"/>
              </a:solidFill>
              <a:latin typeface="Source Sans Pro"/>
              <a:ea typeface="Source Sans Pro"/>
              <a:cs typeface="Source Sans Pro"/>
              <a:sym typeface="Source Sans Pro"/>
            </a:endParaRPr>
          </a:p>
        </p:txBody>
      </p:sp>
      <p:sp>
        <p:nvSpPr>
          <p:cNvPr id="208" name="Google Shape;208;p55"/>
          <p:cNvSpPr txBox="1"/>
          <p:nvPr/>
        </p:nvSpPr>
        <p:spPr>
          <a:xfrm>
            <a:off x="7699248" y="5580786"/>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Will Reynolds </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SERVE Advisory</a:t>
            </a:r>
            <a:endParaRPr sz="1100" b="0" i="0" u="none" strike="noStrike" cap="none">
              <a:solidFill>
                <a:schemeClr val="dk2"/>
              </a:solidFill>
              <a:latin typeface="Source Sans Pro"/>
              <a:ea typeface="Source Sans Pro"/>
              <a:cs typeface="Source Sans Pro"/>
              <a:sym typeface="Source Sans Pro"/>
            </a:endParaRPr>
          </a:p>
        </p:txBody>
      </p:sp>
      <p:sp>
        <p:nvSpPr>
          <p:cNvPr id="209" name="Google Shape;209;p55"/>
          <p:cNvSpPr txBox="1"/>
          <p:nvPr/>
        </p:nvSpPr>
        <p:spPr>
          <a:xfrm>
            <a:off x="9235440" y="5577840"/>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Ben Morris</a:t>
            </a:r>
            <a:endParaRPr sz="11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Pluribus Digital</a:t>
            </a:r>
            <a:endParaRPr sz="1100" b="0" i="0" u="none" strike="noStrike" cap="none">
              <a:solidFill>
                <a:schemeClr val="dk2"/>
              </a:solidFill>
              <a:latin typeface="Source Sans Pro"/>
              <a:ea typeface="Source Sans Pro"/>
              <a:cs typeface="Source Sans Pro"/>
              <a:sym typeface="Source Sans Pro"/>
            </a:endParaRPr>
          </a:p>
        </p:txBody>
      </p:sp>
      <p:cxnSp>
        <p:nvCxnSpPr>
          <p:cNvPr id="210" name="Google Shape;210;p55"/>
          <p:cNvCxnSpPr/>
          <p:nvPr/>
        </p:nvCxnSpPr>
        <p:spPr>
          <a:xfrm>
            <a:off x="7499002" y="1434355"/>
            <a:ext cx="14100" cy="5043900"/>
          </a:xfrm>
          <a:prstGeom prst="straightConnector1">
            <a:avLst/>
          </a:prstGeom>
          <a:noFill/>
          <a:ln w="12700" cap="flat" cmpd="sng">
            <a:solidFill>
              <a:srgbClr val="C7C7C7"/>
            </a:solidFill>
            <a:prstDash val="solid"/>
            <a:miter lim="800000"/>
            <a:headEnd type="none" w="sm" len="sm"/>
            <a:tailEnd type="none" w="sm" len="sm"/>
          </a:ln>
        </p:spPr>
      </p:cxnSp>
      <p:sp>
        <p:nvSpPr>
          <p:cNvPr id="211" name="Google Shape;211;p55"/>
          <p:cNvSpPr txBox="1"/>
          <p:nvPr/>
        </p:nvSpPr>
        <p:spPr>
          <a:xfrm>
            <a:off x="447146" y="3182770"/>
            <a:ext cx="1226148"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2"/>
                </a:solidFill>
                <a:latin typeface="PT Serif"/>
                <a:ea typeface="PT Serif"/>
                <a:cs typeface="PT Serif"/>
                <a:sym typeface="PT Serif"/>
              </a:rPr>
              <a:t>Munish Sikka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Source Sans Pro"/>
                <a:ea typeface="Source Sans Pro"/>
                <a:cs typeface="Source Sans Pro"/>
                <a:sym typeface="Source Sans Pro"/>
              </a:rPr>
              <a:t>Washington DC</a:t>
            </a:r>
            <a:endParaRPr sz="11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Source Sans Pro"/>
                <a:ea typeface="Source Sans Pro"/>
                <a:cs typeface="Source Sans Pro"/>
                <a:sym typeface="Source Sans Pro"/>
              </a:rPr>
              <a:t>Product Lead</a:t>
            </a:r>
            <a:endParaRPr sz="1100" b="0" i="0" u="none" strike="noStrike" cap="none">
              <a:solidFill>
                <a:schemeClr val="dk2"/>
              </a:solidFill>
              <a:latin typeface="Source Sans Pro"/>
              <a:ea typeface="Source Sans Pro"/>
              <a:cs typeface="Source Sans Pro"/>
              <a:sym typeface="Source Sans Pro"/>
            </a:endParaRPr>
          </a:p>
        </p:txBody>
      </p:sp>
      <p:pic>
        <p:nvPicPr>
          <p:cNvPr id="212" name="Google Shape;212;p55"/>
          <p:cNvPicPr preferRelativeResize="0"/>
          <p:nvPr/>
        </p:nvPicPr>
        <p:blipFill rotWithShape="1">
          <a:blip r:embed="rId10">
            <a:alphaModFix/>
          </a:blip>
          <a:srcRect l="14184" t="16337" r="8959" b="12605"/>
          <a:stretch/>
        </p:blipFill>
        <p:spPr>
          <a:xfrm>
            <a:off x="447147" y="2176272"/>
            <a:ext cx="891768" cy="896112"/>
          </a:xfrm>
          <a:prstGeom prst="flowChartConnector">
            <a:avLst/>
          </a:prstGeom>
          <a:noFill/>
          <a:ln>
            <a:noFill/>
          </a:ln>
        </p:spPr>
      </p:pic>
      <p:sp>
        <p:nvSpPr>
          <p:cNvPr id="213" name="Google Shape;213;p55"/>
          <p:cNvSpPr txBox="1"/>
          <p:nvPr/>
        </p:nvSpPr>
        <p:spPr>
          <a:xfrm>
            <a:off x="10753343" y="5577840"/>
            <a:ext cx="1127700" cy="323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050" b="1" i="0" u="none" strike="noStrike" cap="none">
                <a:solidFill>
                  <a:schemeClr val="dk2"/>
                </a:solidFill>
                <a:latin typeface="PT Serif"/>
                <a:ea typeface="PT Serif"/>
                <a:cs typeface="PT Serif"/>
                <a:sym typeface="PT Serif"/>
              </a:rPr>
              <a:t>Jeanette Cantrell</a:t>
            </a:r>
            <a:endParaRPr sz="105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050" b="0" i="0" u="none" strike="noStrike" cap="none">
                <a:solidFill>
                  <a:schemeClr val="dk2"/>
                </a:solidFill>
                <a:latin typeface="Source Sans Pro"/>
                <a:ea typeface="Source Sans Pro"/>
                <a:cs typeface="Source Sans Pro"/>
                <a:sym typeface="Source Sans Pro"/>
              </a:rPr>
              <a:t>MO Studio</a:t>
            </a:r>
            <a:endParaRPr sz="1050" b="0" i="0" u="none" strike="noStrike" cap="none">
              <a:solidFill>
                <a:schemeClr val="dk2"/>
              </a:solidFill>
              <a:latin typeface="Source Sans Pro"/>
              <a:ea typeface="Source Sans Pro"/>
              <a:cs typeface="Source Sans Pro"/>
              <a:sym typeface="Source Sans Pro"/>
            </a:endParaRPr>
          </a:p>
        </p:txBody>
      </p:sp>
      <p:sp>
        <p:nvSpPr>
          <p:cNvPr id="214" name="Google Shape;214;p55"/>
          <p:cNvSpPr txBox="1"/>
          <p:nvPr/>
        </p:nvSpPr>
        <p:spPr>
          <a:xfrm>
            <a:off x="5797268" y="3182112"/>
            <a:ext cx="1518000" cy="507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2"/>
                </a:solidFill>
                <a:latin typeface="PT Serif"/>
                <a:ea typeface="PT Serif"/>
                <a:cs typeface="PT Serif"/>
                <a:sym typeface="PT Serif"/>
              </a:rPr>
              <a:t>Shashank Khandelwal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Source Sans Pro"/>
                <a:ea typeface="Source Sans Pro"/>
                <a:cs typeface="Source Sans Pro"/>
                <a:sym typeface="Source Sans Pro"/>
              </a:rPr>
              <a:t>Rockville, MD</a:t>
            </a:r>
            <a:endParaRPr sz="11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Source Sans Pro"/>
                <a:ea typeface="Source Sans Pro"/>
                <a:cs typeface="Source Sans Pro"/>
                <a:sym typeface="Source Sans Pro"/>
              </a:rPr>
              <a:t>Tech Lead</a:t>
            </a:r>
            <a:endParaRPr sz="1400" b="0" i="0" u="none" strike="noStrike" cap="none">
              <a:solidFill>
                <a:srgbClr val="000000"/>
              </a:solidFill>
              <a:latin typeface="Arial"/>
              <a:ea typeface="Arial"/>
              <a:cs typeface="Arial"/>
              <a:sym typeface="Arial"/>
            </a:endParaRPr>
          </a:p>
        </p:txBody>
      </p:sp>
      <p:pic>
        <p:nvPicPr>
          <p:cNvPr id="215" name="Google Shape;215;p55" descr="A person with a beard&#10;&#10;Description automatically generated with low confidence"/>
          <p:cNvPicPr preferRelativeResize="0"/>
          <p:nvPr/>
        </p:nvPicPr>
        <p:blipFill rotWithShape="1">
          <a:blip r:embed="rId11">
            <a:alphaModFix/>
          </a:blip>
          <a:srcRect r="213" b="21596"/>
          <a:stretch/>
        </p:blipFill>
        <p:spPr>
          <a:xfrm>
            <a:off x="5806195" y="2176272"/>
            <a:ext cx="900000" cy="896112"/>
          </a:xfrm>
          <a:prstGeom prst="flowChartConnector">
            <a:avLst/>
          </a:prstGeom>
          <a:noFill/>
          <a:ln>
            <a:noFill/>
          </a:ln>
        </p:spPr>
      </p:pic>
      <p:pic>
        <p:nvPicPr>
          <p:cNvPr id="216" name="Google Shape;216;p55" descr="A person wearing sunglasses&#10;&#10;Description automatically generated with medium confidence"/>
          <p:cNvPicPr preferRelativeResize="0"/>
          <p:nvPr/>
        </p:nvPicPr>
        <p:blipFill rotWithShape="1">
          <a:blip r:embed="rId12">
            <a:alphaModFix/>
          </a:blip>
          <a:srcRect/>
          <a:stretch/>
        </p:blipFill>
        <p:spPr>
          <a:xfrm>
            <a:off x="3885408" y="4533836"/>
            <a:ext cx="896112" cy="896112"/>
          </a:xfrm>
          <a:prstGeom prst="flowChartConnector">
            <a:avLst/>
          </a:prstGeom>
          <a:noFill/>
          <a:ln>
            <a:noFill/>
          </a:ln>
        </p:spPr>
      </p:pic>
      <p:pic>
        <p:nvPicPr>
          <p:cNvPr id="217" name="Google Shape;217;p55" descr="A picture containing person, person&#10;&#10;Description automatically generated"/>
          <p:cNvPicPr preferRelativeResize="0"/>
          <p:nvPr/>
        </p:nvPicPr>
        <p:blipFill rotWithShape="1">
          <a:blip r:embed="rId13">
            <a:alphaModFix/>
          </a:blip>
          <a:srcRect l="13914" r="13415" b="48591"/>
          <a:stretch/>
        </p:blipFill>
        <p:spPr>
          <a:xfrm>
            <a:off x="448056" y="4535424"/>
            <a:ext cx="905256" cy="905256"/>
          </a:xfrm>
          <a:prstGeom prst="flowChartConnector">
            <a:avLst/>
          </a:prstGeom>
          <a:noFill/>
          <a:ln>
            <a:noFill/>
          </a:ln>
        </p:spPr>
      </p:pic>
      <p:pic>
        <p:nvPicPr>
          <p:cNvPr id="218" name="Google Shape;218;p55"/>
          <p:cNvPicPr preferRelativeResize="0"/>
          <p:nvPr/>
        </p:nvPicPr>
        <p:blipFill rotWithShape="1">
          <a:blip r:embed="rId14">
            <a:alphaModFix/>
          </a:blip>
          <a:srcRect/>
          <a:stretch/>
        </p:blipFill>
        <p:spPr>
          <a:xfrm>
            <a:off x="5841724" y="4534026"/>
            <a:ext cx="896112" cy="896112"/>
          </a:xfrm>
          <a:prstGeom prst="rect">
            <a:avLst/>
          </a:prstGeom>
          <a:noFill/>
          <a:ln>
            <a:noFill/>
          </a:ln>
        </p:spPr>
      </p:pic>
      <p:sp>
        <p:nvSpPr>
          <p:cNvPr id="219" name="Google Shape;219;p55"/>
          <p:cNvSpPr txBox="1"/>
          <p:nvPr/>
        </p:nvSpPr>
        <p:spPr>
          <a:xfrm>
            <a:off x="5637532" y="5428307"/>
            <a:ext cx="1658700" cy="938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en-US" sz="1100" b="1" i="0" u="none" strike="noStrike" cap="none">
                <a:solidFill>
                  <a:srgbClr val="303A46"/>
                </a:solidFill>
                <a:latin typeface="PT Serif"/>
                <a:ea typeface="PT Serif"/>
                <a:cs typeface="PT Serif"/>
                <a:sym typeface="PT Serif"/>
              </a:rPr>
              <a:t>Teagan Stephenson</a:t>
            </a:r>
            <a:endParaRPr sz="1100" b="1" i="0" u="none" strike="noStrike" cap="none">
              <a:solidFill>
                <a:srgbClr val="303A46"/>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100"/>
              <a:buFont typeface="Arial"/>
              <a:buNone/>
            </a:pPr>
            <a:r>
              <a:rPr lang="en-US" sz="1100" b="0" i="0" u="none" strike="noStrike" cap="none">
                <a:solidFill>
                  <a:srgbClr val="303A46"/>
                </a:solidFill>
                <a:latin typeface="Source Sans Pro"/>
                <a:ea typeface="Source Sans Pro"/>
                <a:cs typeface="Source Sans Pro"/>
                <a:sym typeface="Source Sans Pro"/>
              </a:rPr>
              <a:t>Ft. Lauderdale, FL</a:t>
            </a:r>
            <a:endParaRPr sz="1100" b="0" i="0" u="none" strike="noStrike" cap="none">
              <a:solidFill>
                <a:srgbClr val="303A46"/>
              </a:solidFill>
              <a:latin typeface="Source Sans Pro"/>
              <a:ea typeface="Source Sans Pro"/>
              <a:cs typeface="Source Sans Pro"/>
              <a:sym typeface="Source Sans Pro"/>
            </a:endParaRPr>
          </a:p>
          <a:p>
            <a:pPr marL="0" marR="0" lvl="0" indent="0" algn="l" rtl="0">
              <a:lnSpc>
                <a:spcPct val="115000"/>
              </a:lnSpc>
              <a:spcBef>
                <a:spcPts val="0"/>
              </a:spcBef>
              <a:spcAft>
                <a:spcPts val="0"/>
              </a:spcAft>
              <a:buClr>
                <a:srgbClr val="000000"/>
              </a:buClr>
              <a:buSzPts val="1100"/>
              <a:buFont typeface="Arial"/>
              <a:buNone/>
            </a:pPr>
            <a:r>
              <a:rPr lang="en-US" sz="1100" b="0" i="0" u="none" strike="noStrike" cap="none">
                <a:solidFill>
                  <a:srgbClr val="303A46"/>
                </a:solidFill>
                <a:latin typeface="Source Sans Pro"/>
                <a:ea typeface="Source Sans Pro"/>
                <a:cs typeface="Source Sans Pro"/>
                <a:sym typeface="Source Sans Pro"/>
              </a:rPr>
              <a:t>Full Stack Engineer</a:t>
            </a:r>
            <a:endParaRPr sz="1100" b="0" i="0" u="none" strike="noStrike" cap="none">
              <a:solidFill>
                <a:srgbClr val="303A46"/>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303A46"/>
                </a:solidFill>
                <a:latin typeface="Source Sans Pro"/>
                <a:ea typeface="Source Sans Pro"/>
                <a:cs typeface="Source Sans Pro"/>
                <a:sym typeface="Source Sans Pro"/>
              </a:rPr>
              <a:t>1095-B Product Only</a:t>
            </a:r>
            <a:endParaRPr sz="1400" b="0" i="0" u="none" strike="noStrike" cap="none">
              <a:solidFill>
                <a:srgbClr val="000000"/>
              </a:solidFill>
              <a:latin typeface="Arial"/>
              <a:ea typeface="Arial"/>
              <a:cs typeface="Arial"/>
              <a:sym typeface="Arial"/>
            </a:endParaRPr>
          </a:p>
        </p:txBody>
      </p:sp>
      <p:pic>
        <p:nvPicPr>
          <p:cNvPr id="220" name="Google Shape;220;p55"/>
          <p:cNvPicPr preferRelativeResize="0"/>
          <p:nvPr/>
        </p:nvPicPr>
        <p:blipFill rotWithShape="1">
          <a:blip r:embed="rId15">
            <a:alphaModFix/>
          </a:blip>
          <a:srcRect/>
          <a:stretch/>
        </p:blipFill>
        <p:spPr>
          <a:xfrm>
            <a:off x="10753344" y="4535424"/>
            <a:ext cx="896112" cy="89611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56"/>
          <p:cNvSpPr txBox="1">
            <a:spLocks noGrp="1"/>
          </p:cNvSpPr>
          <p:nvPr>
            <p:ph type="title"/>
          </p:nvPr>
        </p:nvSpPr>
        <p:spPr>
          <a:xfrm>
            <a:off x="411480" y="457200"/>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a:t>Sprint 6 Deliverables – 1095-B </a:t>
            </a:r>
            <a:endParaRPr sz="2800"/>
          </a:p>
        </p:txBody>
      </p:sp>
      <p:sp>
        <p:nvSpPr>
          <p:cNvPr id="658" name="Google Shape;658;p56"/>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20</a:t>
            </a:fld>
            <a:endParaRPr>
              <a:latin typeface="Source Sans Pro"/>
              <a:ea typeface="Source Sans Pro"/>
              <a:cs typeface="Source Sans Pro"/>
              <a:sym typeface="Source Sans Pro"/>
            </a:endParaRPr>
          </a:p>
        </p:txBody>
      </p:sp>
      <p:graphicFrame>
        <p:nvGraphicFramePr>
          <p:cNvPr id="659" name="Google Shape;659;p56"/>
          <p:cNvGraphicFramePr/>
          <p:nvPr/>
        </p:nvGraphicFramePr>
        <p:xfrm>
          <a:off x="426720" y="965200"/>
          <a:ext cx="3000000" cy="3000000"/>
        </p:xfrm>
        <a:graphic>
          <a:graphicData uri="http://schemas.openxmlformats.org/drawingml/2006/table">
            <a:tbl>
              <a:tblPr>
                <a:noFill/>
                <a:tableStyleId>{88787D15-86B7-4979-A24B-4D200254BBE8}</a:tableStyleId>
              </a:tblPr>
              <a:tblGrid>
                <a:gridCol w="924400">
                  <a:extLst>
                    <a:ext uri="{9D8B030D-6E8A-4147-A177-3AD203B41FA5}">
                      <a16:colId xmlns:a16="http://schemas.microsoft.com/office/drawing/2014/main" val="20000"/>
                    </a:ext>
                  </a:extLst>
                </a:gridCol>
                <a:gridCol w="3985425">
                  <a:extLst>
                    <a:ext uri="{9D8B030D-6E8A-4147-A177-3AD203B41FA5}">
                      <a16:colId xmlns:a16="http://schemas.microsoft.com/office/drawing/2014/main" val="20001"/>
                    </a:ext>
                  </a:extLst>
                </a:gridCol>
                <a:gridCol w="747200">
                  <a:extLst>
                    <a:ext uri="{9D8B030D-6E8A-4147-A177-3AD203B41FA5}">
                      <a16:colId xmlns:a16="http://schemas.microsoft.com/office/drawing/2014/main" val="20002"/>
                    </a:ext>
                  </a:extLst>
                </a:gridCol>
                <a:gridCol w="914150">
                  <a:extLst>
                    <a:ext uri="{9D8B030D-6E8A-4147-A177-3AD203B41FA5}">
                      <a16:colId xmlns:a16="http://schemas.microsoft.com/office/drawing/2014/main" val="20003"/>
                    </a:ext>
                  </a:extLst>
                </a:gridCol>
                <a:gridCol w="2039350">
                  <a:extLst>
                    <a:ext uri="{9D8B030D-6E8A-4147-A177-3AD203B41FA5}">
                      <a16:colId xmlns:a16="http://schemas.microsoft.com/office/drawing/2014/main" val="20004"/>
                    </a:ext>
                  </a:extLst>
                </a:gridCol>
                <a:gridCol w="1348450">
                  <a:extLst>
                    <a:ext uri="{9D8B030D-6E8A-4147-A177-3AD203B41FA5}">
                      <a16:colId xmlns:a16="http://schemas.microsoft.com/office/drawing/2014/main" val="20005"/>
                    </a:ext>
                  </a:extLst>
                </a:gridCol>
                <a:gridCol w="1370600">
                  <a:extLst>
                    <a:ext uri="{9D8B030D-6E8A-4147-A177-3AD203B41FA5}">
                      <a16:colId xmlns:a16="http://schemas.microsoft.com/office/drawing/2014/main" val="20006"/>
                    </a:ext>
                  </a:extLst>
                </a:gridCol>
              </a:tblGrid>
              <a:tr h="362500">
                <a:tc>
                  <a:txBody>
                    <a:bodyPr/>
                    <a:lstStyle/>
                    <a:p>
                      <a:pPr marL="0" marR="0" lvl="0" indent="0" algn="l" rtl="0">
                        <a:lnSpc>
                          <a:spcPct val="100000"/>
                        </a:lnSpc>
                        <a:spcBef>
                          <a:spcPts val="0"/>
                        </a:spcBef>
                        <a:spcAft>
                          <a:spcPts val="0"/>
                        </a:spcAft>
                        <a:buClr>
                          <a:schemeClr val="accent1"/>
                        </a:buClr>
                        <a:buSzPts val="1100"/>
                        <a:buFont typeface="Source Sans Pro SemiBold"/>
                        <a:buNone/>
                      </a:pPr>
                      <a:r>
                        <a:rPr lang="en-US" sz="1000" u="none" strike="noStrike" cap="none">
                          <a:solidFill>
                            <a:schemeClr val="accent1"/>
                          </a:solidFill>
                          <a:latin typeface="Source Sans Pro SemiBold"/>
                          <a:ea typeface="Source Sans Pro SemiBold"/>
                          <a:cs typeface="Source Sans Pro SemiBold"/>
                          <a:sym typeface="Source Sans Pro SemiBold"/>
                        </a:rPr>
                        <a:t>EPIC</a:t>
                      </a:r>
                      <a:endParaRPr sz="1000" u="none" strike="noStrike" cap="none">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100"/>
                        <a:buFont typeface="Source Sans Pro SemiBold"/>
                        <a:buNone/>
                      </a:pPr>
                      <a:r>
                        <a:rPr lang="en-US" sz="1000" b="0" i="0" u="none" strike="noStrike" cap="none">
                          <a:solidFill>
                            <a:srgbClr val="022D50"/>
                          </a:solidFill>
                          <a:latin typeface="Source Sans Pro SemiBold"/>
                          <a:ea typeface="Source Sans Pro SemiBold"/>
                          <a:cs typeface="Source Sans Pro SemiBold"/>
                          <a:sym typeface="Source Sans Pro SemiBold"/>
                        </a:rPr>
                        <a:t>STORY</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cap="none">
                          <a:solidFill>
                            <a:schemeClr val="accent1"/>
                          </a:solidFill>
                          <a:latin typeface="Source Sans Pro SemiBold"/>
                          <a:ea typeface="Source Sans Pro SemiBold"/>
                          <a:cs typeface="Source Sans Pro SemiBold"/>
                          <a:sym typeface="Source Sans Pro SemiBold"/>
                        </a:rPr>
                        <a:t>ESTIMATE</a:t>
                      </a:r>
                      <a:endParaRPr sz="1000" u="none" strike="noStrike" cap="none">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ASSIGNED</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OUTPUT</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REVIEWED W/ VA-PO</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cap="none">
                          <a:solidFill>
                            <a:schemeClr val="accent1"/>
                          </a:solidFill>
                          <a:latin typeface="Source Sans Pro SemiBold"/>
                          <a:ea typeface="Source Sans Pro SemiBold"/>
                          <a:cs typeface="Source Sans Pro SemiBold"/>
                          <a:sym typeface="Source Sans Pro SemiBold"/>
                        </a:rPr>
                        <a:t>SPRINT TEAM GOAL COMPLETED?</a:t>
                      </a:r>
                      <a:endParaRPr sz="1000" u="none" strike="noStrike" cap="none">
                        <a:latin typeface="Source Sans Pro SemiBold"/>
                        <a:ea typeface="Source Sans Pro SemiBold"/>
                        <a:cs typeface="Source Sans Pro SemiBold"/>
                        <a:sym typeface="Source Sans Pro SemiBold"/>
                      </a:endParaRPr>
                    </a:p>
                  </a:txBody>
                  <a:tcPr marL="91450" marR="914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MVP</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sng" strike="noStrike" cap="none">
                          <a:solidFill>
                            <a:schemeClr val="hlink"/>
                          </a:solidFill>
                          <a:latin typeface="Source Sans Pro"/>
                          <a:ea typeface="Source Sans Pro"/>
                          <a:cs typeface="Source Sans Pro"/>
                          <a:sym typeface="Source Sans Pro"/>
                          <a:hlinkClick r:id="rId3"/>
                        </a:rPr>
                        <a:t>#39722</a:t>
                      </a:r>
                      <a:r>
                        <a:rPr lang="en-US" sz="1000" b="0" i="0" u="none" strike="noStrike" cap="none">
                          <a:solidFill>
                            <a:schemeClr val="dk1"/>
                          </a:solidFill>
                          <a:latin typeface="Source Sans Pro"/>
                          <a:ea typeface="Source Sans Pro"/>
                          <a:cs typeface="Source Sans Pro"/>
                          <a:sym typeface="Source Sans Pro"/>
                        </a:rPr>
                        <a:t>  PM to f/u on VA 508 accessibility support ticket</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1</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Tami</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chemeClr val="dk1"/>
                        </a:buClr>
                        <a:buSzPts val="500"/>
                        <a:buFont typeface="Noto Sans Symbols"/>
                        <a:buChar char="▪"/>
                      </a:pPr>
                      <a:r>
                        <a:rPr lang="en-US" sz="1000" b="0" i="0" u="sng" strike="noStrike" cap="none">
                          <a:solidFill>
                            <a:schemeClr val="hlink"/>
                          </a:solidFill>
                          <a:latin typeface="Source Sans Pro"/>
                          <a:ea typeface="Source Sans Pro"/>
                          <a:cs typeface="Source Sans Pro"/>
                          <a:sym typeface="Source Sans Pro"/>
                          <a:hlinkClick r:id="rId4"/>
                        </a:rPr>
                        <a:t>YourIT # RITM6608047</a:t>
                      </a:r>
                      <a:endParaRPr sz="100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7/12/2022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1"/>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MVP</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5"/>
                        </a:rPr>
                        <a:t>#38351</a:t>
                      </a:r>
                      <a:r>
                        <a:rPr lang="en-US" sz="1000" b="0" i="0" u="none" strike="noStrike" cap="none">
                          <a:solidFill>
                            <a:schemeClr val="dk1"/>
                          </a:solidFill>
                          <a:latin typeface="Source Sans Pro"/>
                          <a:ea typeface="Source Sans Pro"/>
                          <a:cs typeface="Source Sans Pro"/>
                          <a:sym typeface="Source Sans Pro"/>
                        </a:rPr>
                        <a:t> </a:t>
                      </a:r>
                      <a:r>
                        <a:rPr lang="en-US" sz="1000" b="0" i="0" u="none" strike="noStrike" cap="none">
                          <a:solidFill>
                            <a:schemeClr val="dk2"/>
                          </a:solidFill>
                          <a:latin typeface="Source Sans Pro"/>
                          <a:ea typeface="Source Sans Pro"/>
                          <a:cs typeface="Source Sans Pro"/>
                          <a:sym typeface="Source Sans Pro"/>
                        </a:rPr>
                        <a:t>Collaboration cycle: Staging review [1095-B]</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Munish</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chemeClr val="dk1"/>
                        </a:buClr>
                        <a:buSzPts val="500"/>
                        <a:buFont typeface="Noto Sans Symbols"/>
                        <a:buChar char="▪"/>
                      </a:pPr>
                      <a:r>
                        <a:rPr lang="en-US" sz="1000" b="0" i="0" u="sng" strike="noStrike" cap="none">
                          <a:solidFill>
                            <a:schemeClr val="hlink"/>
                          </a:solidFill>
                          <a:latin typeface="Source Sans Pro"/>
                          <a:ea typeface="Source Sans Pro"/>
                          <a:cs typeface="Source Sans Pro"/>
                          <a:sym typeface="Source Sans Pro"/>
                          <a:hlinkClick r:id="rId5"/>
                        </a:rPr>
                        <a:t>Ticket</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7/12/2022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MVP</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6"/>
                        </a:rPr>
                        <a:t>#41560</a:t>
                      </a:r>
                      <a:r>
                        <a:rPr lang="en-US" sz="1000" u="none" strike="noStrike" cap="none">
                          <a:latin typeface="Source Sans Pro"/>
                          <a:ea typeface="Source Sans Pro"/>
                          <a:cs typeface="Source Sans Pro"/>
                          <a:sym typeface="Source Sans Pro"/>
                        </a:rPr>
                        <a:t> </a:t>
                      </a:r>
                      <a:r>
                        <a:rPr lang="en-US" sz="1000" u="none" strike="noStrike" cap="none">
                          <a:solidFill>
                            <a:schemeClr val="dk2"/>
                          </a:solidFill>
                          <a:latin typeface="Source Sans Pro"/>
                          <a:ea typeface="Source Sans Pro"/>
                          <a:cs typeface="Source Sans Pro"/>
                          <a:sym typeface="Source Sans Pro"/>
                        </a:rPr>
                        <a:t>User acceptance criteria (UAT) 1095-B</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Teagan Shashank</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rgbClr val="3A3E3A"/>
                          </a:solidFill>
                          <a:latin typeface="Source Sans Pro"/>
                          <a:ea typeface="Source Sans Pro"/>
                          <a:cs typeface="Source Sans Pro"/>
                          <a:sym typeface="Source Sans Pro"/>
                        </a:rPr>
                        <a:t>NR</a:t>
                      </a:r>
                      <a:endParaRPr sz="1400" b="0" i="0" u="none" strike="noStrike" cap="none">
                        <a:solidFill>
                          <a:srgbClr val="3A3E3A"/>
                        </a:solidFill>
                        <a:latin typeface="Arial"/>
                        <a:ea typeface="Arial"/>
                        <a:cs typeface="Arial"/>
                        <a:sym typeface="Aria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7/12/2022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MVP</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7"/>
                        </a:rPr>
                        <a:t>#36175</a:t>
                      </a:r>
                      <a:r>
                        <a:rPr lang="en-US" sz="1000" b="0" i="0" u="none" strike="noStrike" cap="none">
                          <a:solidFill>
                            <a:schemeClr val="dk1"/>
                          </a:solidFill>
                          <a:latin typeface="Source Sans Pro"/>
                          <a:ea typeface="Source Sans Pro"/>
                          <a:cs typeface="Source Sans Pro"/>
                          <a:sym typeface="Source Sans Pro"/>
                        </a:rPr>
                        <a:t> </a:t>
                      </a:r>
                      <a:r>
                        <a:rPr lang="en-US" sz="1000" b="0" i="0" u="none" strike="noStrike" cap="none">
                          <a:solidFill>
                            <a:schemeClr val="dk2"/>
                          </a:solidFill>
                          <a:latin typeface="Source Sans Pro"/>
                          <a:ea typeface="Source Sans Pro"/>
                          <a:cs typeface="Source Sans Pro"/>
                          <a:sym typeface="Source Sans Pro"/>
                        </a:rPr>
                        <a:t>Collaboration cycle: Analytics implementation [1095-B]</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Teagan Shashank</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chemeClr val="dk1"/>
                        </a:buClr>
                        <a:buSzPts val="500"/>
                        <a:buFont typeface="Noto Sans Symbols"/>
                        <a:buChar char="▪"/>
                      </a:pPr>
                      <a:r>
                        <a:rPr lang="en-US" sz="1000" b="0" i="0" u="sng" strike="noStrike" cap="none">
                          <a:solidFill>
                            <a:schemeClr val="hlink"/>
                          </a:solidFill>
                          <a:latin typeface="Source Sans Pro"/>
                          <a:ea typeface="Source Sans Pro"/>
                          <a:cs typeface="Source Sans Pro"/>
                          <a:sym typeface="Source Sans Pro"/>
                          <a:hlinkClick r:id="rId7"/>
                        </a:rPr>
                        <a:t>Ticket</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7/12/2022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4"/>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MVP</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sng" strike="noStrike" cap="none">
                          <a:solidFill>
                            <a:schemeClr val="hlink"/>
                          </a:solidFill>
                          <a:latin typeface="Source Sans Pro"/>
                          <a:ea typeface="Source Sans Pro"/>
                          <a:cs typeface="Source Sans Pro"/>
                          <a:sym typeface="Source Sans Pro"/>
                          <a:hlinkClick r:id="rId8"/>
                        </a:rPr>
                        <a:t>#38387</a:t>
                      </a:r>
                      <a:r>
                        <a:rPr lang="en-US" sz="1000" b="0" i="0" u="none" strike="noStrike" cap="none">
                          <a:solidFill>
                            <a:schemeClr val="dk1"/>
                          </a:solidFill>
                          <a:latin typeface="Source Sans Pro"/>
                          <a:ea typeface="Source Sans Pro"/>
                          <a:cs typeface="Source Sans Pro"/>
                          <a:sym typeface="Source Sans Pro"/>
                        </a:rPr>
                        <a:t>  </a:t>
                      </a:r>
                      <a:r>
                        <a:rPr lang="en-US" sz="1000" b="0" i="0" u="none" strike="noStrike" cap="none">
                          <a:solidFill>
                            <a:schemeClr val="dk2"/>
                          </a:solidFill>
                          <a:latin typeface="Source Sans Pro"/>
                          <a:ea typeface="Source Sans Pro"/>
                          <a:cs typeface="Source Sans Pro"/>
                          <a:sym typeface="Source Sans Pro"/>
                        </a:rPr>
                        <a:t>1095-B Team staging review accessibility checklist</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Teagan Shashank</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chemeClr val="dk1"/>
                        </a:buClr>
                        <a:buSzPts val="500"/>
                        <a:buFont typeface="Noto Sans Symbols"/>
                        <a:buChar char="▪"/>
                      </a:pPr>
                      <a:r>
                        <a:rPr lang="en-US" sz="1000" b="0" i="0" u="sng" strike="noStrike" cap="none">
                          <a:solidFill>
                            <a:schemeClr val="hlink"/>
                          </a:solidFill>
                          <a:latin typeface="Source Sans Pro"/>
                          <a:ea typeface="Source Sans Pro"/>
                          <a:cs typeface="Source Sans Pro"/>
                          <a:sym typeface="Source Sans Pro"/>
                          <a:hlinkClick r:id="rId8"/>
                        </a:rPr>
                        <a:t>Ticket</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7/12/2022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5"/>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MVP</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9"/>
                        </a:rPr>
                        <a:t>#40454</a:t>
                      </a:r>
                      <a:r>
                        <a:rPr lang="en-US" sz="1000" u="none" strike="noStrike" cap="none">
                          <a:solidFill>
                            <a:schemeClr val="dk2"/>
                          </a:solidFill>
                          <a:latin typeface="Source Sans Pro"/>
                          <a:ea typeface="Source Sans Pro"/>
                          <a:cs typeface="Source Sans Pro"/>
                          <a:sym typeface="Source Sans Pro"/>
                        </a:rPr>
                        <a:t> PM team to f/u w/ VA-PO on HEC documents being translated into Spanish</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1</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Tami</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9"/>
                        </a:rPr>
                        <a:t>Ticket</a:t>
                      </a:r>
                      <a:endParaRPr sz="100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7/12/2022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660" name="Google Shape;660;p56"/>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Sprint 6 Deliverables</a:t>
            </a:r>
            <a:endParaRPr sz="1800" b="0" i="0" u="none" strike="noStrike" cap="none">
              <a:solidFill>
                <a:schemeClr val="dk1"/>
              </a:solidFill>
              <a:latin typeface="Calibri"/>
              <a:ea typeface="Calibri"/>
              <a:cs typeface="Calibri"/>
              <a:sym typeface="Calibri"/>
            </a:endParaRPr>
          </a:p>
        </p:txBody>
      </p:sp>
      <p:sp>
        <p:nvSpPr>
          <p:cNvPr id="661" name="Google Shape;661;p56"/>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07-12 Sprint 6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21"/>
          <p:cNvSpPr txBox="1">
            <a:spLocks noGrp="1"/>
          </p:cNvSpPr>
          <p:nvPr>
            <p:ph type="ctrTitle"/>
          </p:nvPr>
        </p:nvSpPr>
        <p:spPr>
          <a:xfrm>
            <a:off x="317460" y="2938176"/>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Preview of Sprint 7</a:t>
            </a:r>
            <a:endParaRPr/>
          </a:p>
        </p:txBody>
      </p:sp>
      <p:sp>
        <p:nvSpPr>
          <p:cNvPr id="667" name="Google Shape;667;p21"/>
          <p:cNvSpPr txBox="1">
            <a:spLocks noGrp="1"/>
          </p:cNvSpPr>
          <p:nvPr>
            <p:ph type="body" idx="1"/>
          </p:nvPr>
        </p:nvSpPr>
        <p:spPr>
          <a:xfrm>
            <a:off x="341868" y="2523777"/>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t>SPRINT 6 DEMO</a:t>
            </a:r>
            <a:endParaRPr/>
          </a:p>
        </p:txBody>
      </p:sp>
      <p:sp>
        <p:nvSpPr>
          <p:cNvPr id="668" name="Google Shape;668;p21"/>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21</a:t>
            </a:fld>
            <a:endParaRPr/>
          </a:p>
        </p:txBody>
      </p:sp>
      <p:sp>
        <p:nvSpPr>
          <p:cNvPr id="669" name="Google Shape;669;p21"/>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07-12 Sprint 6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73"/>
        <p:cNvGrpSpPr/>
        <p:nvPr/>
      </p:nvGrpSpPr>
      <p:grpSpPr>
        <a:xfrm>
          <a:off x="0" y="0"/>
          <a:ext cx="0" cy="0"/>
          <a:chOff x="0" y="0"/>
          <a:chExt cx="0" cy="0"/>
        </a:xfrm>
      </p:grpSpPr>
      <p:graphicFrame>
        <p:nvGraphicFramePr>
          <p:cNvPr id="674" name="Google Shape;674;p68"/>
          <p:cNvGraphicFramePr/>
          <p:nvPr/>
        </p:nvGraphicFramePr>
        <p:xfrm>
          <a:off x="435089" y="1888500"/>
          <a:ext cx="3000000" cy="3000000"/>
        </p:xfrm>
        <a:graphic>
          <a:graphicData uri="http://schemas.openxmlformats.org/drawingml/2006/table">
            <a:tbl>
              <a:tblPr firstRow="1" bandRow="1">
                <a:noFill/>
                <a:tableStyleId>{21FEE042-9D25-4EEC-A13E-1CECA00E1C7D}</a:tableStyleId>
              </a:tblPr>
              <a:tblGrid>
                <a:gridCol w="73725">
                  <a:extLst>
                    <a:ext uri="{9D8B030D-6E8A-4147-A177-3AD203B41FA5}">
                      <a16:colId xmlns:a16="http://schemas.microsoft.com/office/drawing/2014/main" val="20000"/>
                    </a:ext>
                  </a:extLst>
                </a:gridCol>
                <a:gridCol w="2509350">
                  <a:extLst>
                    <a:ext uri="{9D8B030D-6E8A-4147-A177-3AD203B41FA5}">
                      <a16:colId xmlns:a16="http://schemas.microsoft.com/office/drawing/2014/main" val="20001"/>
                    </a:ext>
                  </a:extLst>
                </a:gridCol>
              </a:tblGrid>
              <a:tr h="551375">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0" marR="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Source Sans Pro"/>
                          <a:ea typeface="Source Sans Pro"/>
                          <a:cs typeface="Source Sans Pro"/>
                          <a:sym typeface="Source Sans Pro"/>
                        </a:rPr>
                        <a:t>Next sprint demo:</a:t>
                      </a:r>
                      <a:r>
                        <a:rPr lang="en-US" sz="1200" b="1" i="0" u="none" strike="noStrike" cap="none">
                          <a:solidFill>
                            <a:schemeClr val="dk2"/>
                          </a:solidFill>
                          <a:latin typeface="Source Sans Pro"/>
                          <a:ea typeface="Source Sans Pro"/>
                          <a:cs typeface="Source Sans Pro"/>
                          <a:sym typeface="Source Sans Pro"/>
                        </a:rPr>
                        <a:t> </a:t>
                      </a:r>
                      <a:r>
                        <a:rPr lang="en-US" sz="1200" b="0" i="0" u="none" strike="noStrike" cap="none">
                          <a:solidFill>
                            <a:schemeClr val="dk2"/>
                          </a:solidFill>
                          <a:latin typeface="Source Sans Pro"/>
                          <a:ea typeface="Source Sans Pro"/>
                          <a:cs typeface="Source Sans Pro"/>
                          <a:sym typeface="Source Sans Pro"/>
                        </a:rPr>
                        <a:t>July 26th  </a:t>
                      </a:r>
                      <a:endParaRPr sz="1400" u="none" strike="noStrike" cap="none"/>
                    </a:p>
                  </a:txBody>
                  <a:tcPr marL="182875" marR="182875" marT="182875" marB="1828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8E8E8"/>
                    </a:solidFill>
                  </a:tcPr>
                </a:tc>
                <a:extLst>
                  <a:ext uri="{0D108BD9-81ED-4DB2-BD59-A6C34878D82A}">
                    <a16:rowId xmlns:a16="http://schemas.microsoft.com/office/drawing/2014/main" val="10000"/>
                  </a:ext>
                </a:extLst>
              </a:tr>
            </a:tbl>
          </a:graphicData>
        </a:graphic>
      </p:graphicFrame>
      <p:cxnSp>
        <p:nvCxnSpPr>
          <p:cNvPr id="675" name="Google Shape;675;p68"/>
          <p:cNvCxnSpPr/>
          <p:nvPr/>
        </p:nvCxnSpPr>
        <p:spPr>
          <a:xfrm>
            <a:off x="3389369" y="6103053"/>
            <a:ext cx="8085600" cy="0"/>
          </a:xfrm>
          <a:prstGeom prst="straightConnector1">
            <a:avLst/>
          </a:prstGeom>
          <a:noFill/>
          <a:ln w="9525" cap="flat" cmpd="sng">
            <a:solidFill>
              <a:srgbClr val="747C74"/>
            </a:solidFill>
            <a:prstDash val="dot"/>
            <a:round/>
            <a:headEnd type="none" w="sm" len="sm"/>
            <a:tailEnd type="none" w="sm" len="sm"/>
          </a:ln>
        </p:spPr>
      </p:cxnSp>
      <p:cxnSp>
        <p:nvCxnSpPr>
          <p:cNvPr id="676" name="Google Shape;676;p68"/>
          <p:cNvCxnSpPr/>
          <p:nvPr/>
        </p:nvCxnSpPr>
        <p:spPr>
          <a:xfrm>
            <a:off x="3557130" y="1893073"/>
            <a:ext cx="8115033" cy="14242"/>
          </a:xfrm>
          <a:prstGeom prst="straightConnector1">
            <a:avLst/>
          </a:prstGeom>
          <a:noFill/>
          <a:ln w="9525" cap="flat" cmpd="sng">
            <a:solidFill>
              <a:srgbClr val="747C74"/>
            </a:solidFill>
            <a:prstDash val="dot"/>
            <a:round/>
            <a:headEnd type="none" w="sm" len="sm"/>
            <a:tailEnd type="none" w="sm" len="sm"/>
          </a:ln>
        </p:spPr>
      </p:cxnSp>
      <p:sp>
        <p:nvSpPr>
          <p:cNvPr id="677" name="Google Shape;677;p68"/>
          <p:cNvSpPr txBox="1"/>
          <p:nvPr/>
        </p:nvSpPr>
        <p:spPr>
          <a:xfrm>
            <a:off x="332047" y="370532"/>
            <a:ext cx="9922081" cy="1090421"/>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3300"/>
              <a:buFont typeface="PT Serif"/>
              <a:buNone/>
            </a:pPr>
            <a:r>
              <a:rPr lang="en-US" sz="3300" b="0" i="0" u="none" strike="noStrike" cap="none">
                <a:solidFill>
                  <a:schemeClr val="dk1"/>
                </a:solidFill>
                <a:latin typeface="PT Serif"/>
                <a:ea typeface="PT Serif"/>
                <a:cs typeface="PT Serif"/>
                <a:sym typeface="PT Serif"/>
              </a:rPr>
              <a:t>Sprint 7 will focus on </a:t>
            </a:r>
            <a:endParaRPr sz="1400" b="0" i="0" u="none" strike="noStrike" cap="none">
              <a:solidFill>
                <a:srgbClr val="000000"/>
              </a:solidFill>
              <a:latin typeface="Arial"/>
              <a:ea typeface="Arial"/>
              <a:cs typeface="Arial"/>
              <a:sym typeface="Arial"/>
            </a:endParaRPr>
          </a:p>
        </p:txBody>
      </p:sp>
      <p:sp>
        <p:nvSpPr>
          <p:cNvPr id="678" name="Google Shape;678;p68"/>
          <p:cNvSpPr txBox="1"/>
          <p:nvPr/>
        </p:nvSpPr>
        <p:spPr>
          <a:xfrm>
            <a:off x="236548" y="2625511"/>
            <a:ext cx="2790863" cy="552932"/>
          </a:xfrm>
          <a:prstGeom prst="rect">
            <a:avLst/>
          </a:prstGeom>
          <a:noFill/>
          <a:ln>
            <a:noFill/>
          </a:ln>
        </p:spPr>
        <p:txBody>
          <a:bodyPr spcFirstLastPara="1" wrap="square" lIns="91425" tIns="45700" rIns="91425" bIns="45700" anchor="t" anchorCtr="0">
            <a:spAutoFit/>
          </a:bodyPr>
          <a:lstStyle/>
          <a:p>
            <a:pPr marL="101600" marR="0" lvl="0" indent="0" algn="l" rtl="0">
              <a:lnSpc>
                <a:spcPct val="90000"/>
              </a:lnSpc>
              <a:spcBef>
                <a:spcPts val="1000"/>
              </a:spcBef>
              <a:spcAft>
                <a:spcPts val="0"/>
              </a:spcAft>
              <a:buClr>
                <a:schemeClr val="dk2"/>
              </a:buClr>
              <a:buSzPts val="2000"/>
              <a:buFont typeface="Arial"/>
              <a:buNone/>
            </a:pPr>
            <a:r>
              <a:rPr lang="en-US" sz="1200" b="0" i="0" u="none" strike="noStrike" cap="none">
                <a:solidFill>
                  <a:schemeClr val="dk2"/>
                </a:solidFill>
                <a:latin typeface="PT Serif"/>
                <a:ea typeface="PT Serif"/>
                <a:cs typeface="PT Serif"/>
                <a:sym typeface="PT Serif"/>
              </a:rPr>
              <a:t>*Stories subject to change during Sprint planning</a:t>
            </a:r>
            <a:endParaRPr sz="1400" b="0" i="0" u="none" strike="noStrike" cap="none">
              <a:solidFill>
                <a:srgbClr val="000000"/>
              </a:solidFill>
              <a:latin typeface="Arial"/>
              <a:ea typeface="Arial"/>
              <a:cs typeface="Arial"/>
              <a:sym typeface="Arial"/>
            </a:endParaRPr>
          </a:p>
        </p:txBody>
      </p:sp>
      <p:sp>
        <p:nvSpPr>
          <p:cNvPr id="679" name="Google Shape;679;p68"/>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22</a:t>
            </a:fld>
            <a:endParaRPr>
              <a:latin typeface="Source Sans Pro"/>
              <a:ea typeface="Source Sans Pro"/>
              <a:cs typeface="Source Sans Pro"/>
              <a:sym typeface="Source Sans Pro"/>
            </a:endParaRPr>
          </a:p>
        </p:txBody>
      </p:sp>
      <p:sp>
        <p:nvSpPr>
          <p:cNvPr id="680" name="Google Shape;680;p68"/>
          <p:cNvSpPr txBox="1"/>
          <p:nvPr/>
        </p:nvSpPr>
        <p:spPr>
          <a:xfrm>
            <a:off x="9330489" y="6408650"/>
            <a:ext cx="2310336"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Preview of Sprint 7</a:t>
            </a:r>
            <a:endParaRPr sz="1800" b="0" i="0" u="none" strike="noStrike" cap="none">
              <a:solidFill>
                <a:schemeClr val="dk1"/>
              </a:solidFill>
              <a:latin typeface="Calibri"/>
              <a:ea typeface="Calibri"/>
              <a:cs typeface="Calibri"/>
              <a:sym typeface="Calibri"/>
            </a:endParaRPr>
          </a:p>
        </p:txBody>
      </p:sp>
      <p:sp>
        <p:nvSpPr>
          <p:cNvPr id="681" name="Google Shape;681;p68"/>
          <p:cNvSpPr txBox="1"/>
          <p:nvPr/>
        </p:nvSpPr>
        <p:spPr>
          <a:xfrm>
            <a:off x="4120027" y="2582506"/>
            <a:ext cx="6213900" cy="892800"/>
          </a:xfrm>
          <a:prstGeom prst="rect">
            <a:avLst/>
          </a:prstGeom>
          <a:noFill/>
          <a:ln>
            <a:noFill/>
          </a:ln>
        </p:spPr>
        <p:txBody>
          <a:bodyPr spcFirstLastPara="1" wrap="square" lIns="0" tIns="0" rIns="0" bIns="0" anchor="t" anchorCtr="0">
            <a:spAutoFit/>
          </a:bodyPr>
          <a:lstStyle/>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rgbClr val="000000"/>
                </a:solidFill>
                <a:latin typeface="PT Serif"/>
                <a:ea typeface="PT Serif"/>
                <a:cs typeface="PT Serif"/>
                <a:sym typeface="PT Serif"/>
              </a:rPr>
              <a:t>Finalize research plan #2</a:t>
            </a:r>
            <a:endParaRPr sz="1400" b="0" i="0" u="none" strike="noStrike" cap="none">
              <a:solidFill>
                <a:srgbClr val="000000"/>
              </a:solidFill>
              <a:latin typeface="Arial"/>
              <a:ea typeface="Arial"/>
              <a:cs typeface="Arial"/>
              <a:sym typeface="Arial"/>
            </a:endParaRPr>
          </a:p>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rgbClr val="000000"/>
                </a:solidFill>
                <a:latin typeface="PT Serif"/>
                <a:ea typeface="PT Serif"/>
                <a:cs typeface="PT Serif"/>
                <a:sym typeface="PT Serif"/>
              </a:rPr>
              <a:t>Finalize conversation guide</a:t>
            </a:r>
            <a:endParaRPr sz="1400" b="0" i="0" u="none" strike="noStrike" cap="none">
              <a:solidFill>
                <a:srgbClr val="000000"/>
              </a:solidFill>
              <a:latin typeface="Arial"/>
              <a:ea typeface="Arial"/>
              <a:cs typeface="Arial"/>
              <a:sym typeface="Arial"/>
            </a:endParaRPr>
          </a:p>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rgbClr val="000000"/>
                </a:solidFill>
                <a:latin typeface="PT Serif"/>
                <a:ea typeface="PT Serif"/>
                <a:cs typeface="PT Serif"/>
                <a:sym typeface="PT Serif"/>
              </a:rPr>
              <a:t>Submit research plan for approval</a:t>
            </a:r>
            <a:endParaRPr sz="1600" b="0" i="0" u="none" strike="noStrike" cap="none">
              <a:solidFill>
                <a:srgbClr val="000000"/>
              </a:solidFill>
              <a:latin typeface="PT Serif"/>
              <a:ea typeface="PT Serif"/>
              <a:cs typeface="PT Serif"/>
              <a:sym typeface="PT Serif"/>
            </a:endParaRPr>
          </a:p>
        </p:txBody>
      </p:sp>
      <p:sp>
        <p:nvSpPr>
          <p:cNvPr id="682" name="Google Shape;682;p68"/>
          <p:cNvSpPr txBox="1"/>
          <p:nvPr/>
        </p:nvSpPr>
        <p:spPr>
          <a:xfrm>
            <a:off x="3586659" y="2176674"/>
            <a:ext cx="4824600" cy="369000"/>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HEALTH HUB</a:t>
            </a:r>
            <a:endParaRPr sz="1400" b="0" i="0" u="none" strike="noStrike" cap="none">
              <a:solidFill>
                <a:srgbClr val="000000"/>
              </a:solidFill>
              <a:latin typeface="Arial"/>
              <a:ea typeface="Arial"/>
              <a:cs typeface="Arial"/>
              <a:sym typeface="Arial"/>
            </a:endParaRPr>
          </a:p>
        </p:txBody>
      </p:sp>
      <p:sp>
        <p:nvSpPr>
          <p:cNvPr id="683" name="Google Shape;683;p68"/>
          <p:cNvSpPr txBox="1"/>
          <p:nvPr/>
        </p:nvSpPr>
        <p:spPr>
          <a:xfrm>
            <a:off x="4090490" y="4204036"/>
            <a:ext cx="6213900" cy="1539300"/>
          </a:xfrm>
          <a:prstGeom prst="rect">
            <a:avLst/>
          </a:prstGeom>
          <a:noFill/>
          <a:ln>
            <a:noFill/>
          </a:ln>
        </p:spPr>
        <p:txBody>
          <a:bodyPr spcFirstLastPara="1" wrap="square" lIns="0" tIns="0" rIns="0" bIns="0" anchor="t" anchorCtr="0">
            <a:spAutoFit/>
          </a:bodyPr>
          <a:lstStyle/>
          <a:p>
            <a:pPr marL="228600" marR="0" lvl="3" indent="-228600" algn="l" rtl="0">
              <a:lnSpc>
                <a:spcPct val="100000"/>
              </a:lnSpc>
              <a:spcBef>
                <a:spcPts val="600"/>
              </a:spcBef>
              <a:spcAft>
                <a:spcPts val="0"/>
              </a:spcAft>
              <a:buClr>
                <a:schemeClr val="accent2"/>
              </a:buClr>
              <a:buSzPts val="1200"/>
              <a:buFont typeface="PT Serif"/>
              <a:buAutoNum type="alphaUcPeriod"/>
            </a:pPr>
            <a:r>
              <a:rPr lang="en-US" sz="1600" b="0" i="0" u="none" strike="noStrike" cap="none">
                <a:solidFill>
                  <a:schemeClr val="dk1"/>
                </a:solidFill>
                <a:latin typeface="PT Serif"/>
                <a:ea typeface="PT Serif"/>
                <a:cs typeface="PT Serif"/>
                <a:sym typeface="PT Serif"/>
              </a:rPr>
              <a:t>Build for hybrid PDF and text version of MVP</a:t>
            </a:r>
            <a:endParaRPr sz="1400" b="0" i="0" u="none" strike="noStrike" cap="none">
              <a:solidFill>
                <a:srgbClr val="000000"/>
              </a:solidFill>
              <a:latin typeface="Arial"/>
              <a:ea typeface="Arial"/>
              <a:cs typeface="Arial"/>
              <a:sym typeface="Arial"/>
            </a:endParaRPr>
          </a:p>
          <a:p>
            <a:pPr marL="228600" marR="0" lvl="3" indent="-228600" algn="l" rtl="0">
              <a:lnSpc>
                <a:spcPct val="100000"/>
              </a:lnSpc>
              <a:spcBef>
                <a:spcPts val="600"/>
              </a:spcBef>
              <a:spcAft>
                <a:spcPts val="0"/>
              </a:spcAft>
              <a:buClr>
                <a:schemeClr val="accent2"/>
              </a:buClr>
              <a:buSzPts val="1200"/>
              <a:buFont typeface="PT Serif"/>
              <a:buAutoNum type="alphaUcPeriod"/>
            </a:pPr>
            <a:r>
              <a:rPr lang="en-US" sz="1600" b="0" i="0" u="none" strike="noStrike" cap="none">
                <a:solidFill>
                  <a:schemeClr val="dk1"/>
                </a:solidFill>
                <a:latin typeface="PT Serif"/>
                <a:ea typeface="PT Serif"/>
                <a:cs typeface="PT Serif"/>
                <a:sym typeface="PT Serif"/>
              </a:rPr>
              <a:t>Collaboration cycle</a:t>
            </a:r>
            <a:endParaRPr sz="1600" b="0" i="0" u="none" strike="noStrike" cap="none">
              <a:solidFill>
                <a:schemeClr val="dk1"/>
              </a:solidFill>
              <a:latin typeface="PT Serif"/>
              <a:ea typeface="PT Serif"/>
              <a:cs typeface="PT Serif"/>
              <a:sym typeface="PT Serif"/>
            </a:endParaRPr>
          </a:p>
          <a:p>
            <a:pPr marL="228600" marR="0" lvl="3" indent="-228600" algn="l" rtl="0">
              <a:lnSpc>
                <a:spcPct val="100000"/>
              </a:lnSpc>
              <a:spcBef>
                <a:spcPts val="600"/>
              </a:spcBef>
              <a:spcAft>
                <a:spcPts val="0"/>
              </a:spcAft>
              <a:buClr>
                <a:schemeClr val="accent2"/>
              </a:buClr>
              <a:buSzPts val="1200"/>
              <a:buFont typeface="PT Serif"/>
              <a:buAutoNum type="alphaUcPeriod"/>
            </a:pPr>
            <a:r>
              <a:rPr lang="en-US" sz="1600" b="0" i="0" u="none" strike="noStrike" cap="none">
                <a:solidFill>
                  <a:schemeClr val="dk1"/>
                </a:solidFill>
                <a:latin typeface="PT Serif"/>
                <a:ea typeface="PT Serif"/>
                <a:cs typeface="PT Serif"/>
                <a:sym typeface="PT Serif"/>
              </a:rPr>
              <a:t>Internal &amp; 508 testing or text version of 1095-B</a:t>
            </a:r>
            <a:endParaRPr sz="1600" b="0" i="0" u="none" strike="noStrike" cap="none">
              <a:solidFill>
                <a:schemeClr val="dk1"/>
              </a:solidFill>
              <a:latin typeface="PT Serif"/>
              <a:ea typeface="PT Serif"/>
              <a:cs typeface="PT Serif"/>
              <a:sym typeface="PT Serif"/>
            </a:endParaRPr>
          </a:p>
          <a:p>
            <a:pPr marL="228600" marR="0" lvl="3" indent="-228600" algn="l" rtl="0">
              <a:lnSpc>
                <a:spcPct val="100000"/>
              </a:lnSpc>
              <a:spcBef>
                <a:spcPts val="600"/>
              </a:spcBef>
              <a:spcAft>
                <a:spcPts val="0"/>
              </a:spcAft>
              <a:buClr>
                <a:schemeClr val="accent2"/>
              </a:buClr>
              <a:buSzPts val="1200"/>
              <a:buFont typeface="PT Serif"/>
              <a:buAutoNum type="alphaUcPeriod"/>
            </a:pPr>
            <a:r>
              <a:rPr lang="en-US" sz="1600" b="0" i="0" u="none" strike="noStrike" cap="none">
                <a:solidFill>
                  <a:schemeClr val="dk1"/>
                </a:solidFill>
                <a:latin typeface="PT Serif"/>
                <a:ea typeface="PT Serif"/>
                <a:cs typeface="PT Serif"/>
                <a:sym typeface="PT Serif"/>
              </a:rPr>
              <a:t>Finalize opt-in notifications flow</a:t>
            </a:r>
            <a:endParaRPr sz="1600" b="0" i="0" u="none" strike="noStrike" cap="none">
              <a:solidFill>
                <a:schemeClr val="dk1"/>
              </a:solidFill>
              <a:latin typeface="PT Serif"/>
              <a:ea typeface="PT Serif"/>
              <a:cs typeface="PT Serif"/>
              <a:sym typeface="PT Serif"/>
            </a:endParaRPr>
          </a:p>
          <a:p>
            <a:pPr marL="228600" marR="0" lvl="3" indent="-228600" algn="l" rtl="0">
              <a:lnSpc>
                <a:spcPct val="100000"/>
              </a:lnSpc>
              <a:spcBef>
                <a:spcPts val="600"/>
              </a:spcBef>
              <a:spcAft>
                <a:spcPts val="0"/>
              </a:spcAft>
              <a:buClr>
                <a:schemeClr val="accent2"/>
              </a:buClr>
              <a:buSzPts val="1200"/>
              <a:buFont typeface="PT Serif"/>
              <a:buAutoNum type="alphaUcPeriod"/>
            </a:pPr>
            <a:r>
              <a:rPr lang="en-US" sz="1600" b="0" i="0" u="none" strike="noStrike" cap="none">
                <a:solidFill>
                  <a:schemeClr val="dk1"/>
                </a:solidFill>
                <a:latin typeface="PT Serif"/>
                <a:ea typeface="PT Serif"/>
                <a:cs typeface="PT Serif"/>
                <a:sym typeface="PT Serif"/>
              </a:rPr>
              <a:t>HEC documents for translation</a:t>
            </a:r>
            <a:endParaRPr sz="1400" b="0" i="0" u="none" strike="noStrike" cap="none">
              <a:solidFill>
                <a:srgbClr val="000000"/>
              </a:solidFill>
              <a:latin typeface="Arial"/>
              <a:ea typeface="Arial"/>
              <a:cs typeface="Arial"/>
              <a:sym typeface="Arial"/>
            </a:endParaRPr>
          </a:p>
        </p:txBody>
      </p:sp>
      <p:sp>
        <p:nvSpPr>
          <p:cNvPr id="684" name="Google Shape;684;p68"/>
          <p:cNvSpPr txBox="1"/>
          <p:nvPr/>
        </p:nvSpPr>
        <p:spPr>
          <a:xfrm>
            <a:off x="3557130" y="3835029"/>
            <a:ext cx="4824600" cy="369000"/>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1095-B</a:t>
            </a:r>
            <a:endParaRPr sz="1400" b="0" i="0" u="none" strike="noStrike" cap="none">
              <a:solidFill>
                <a:srgbClr val="000000"/>
              </a:solidFill>
              <a:latin typeface="Arial"/>
              <a:ea typeface="Arial"/>
              <a:cs typeface="Arial"/>
              <a:sym typeface="Arial"/>
            </a:endParaRPr>
          </a:p>
        </p:txBody>
      </p:sp>
      <p:sp>
        <p:nvSpPr>
          <p:cNvPr id="685" name="Google Shape;685;p68"/>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07-12 Sprint 6 Demo</a:t>
            </a:r>
            <a:endParaRPr sz="1800" b="0" i="0" u="none" strike="noStrike" cap="none">
              <a:solidFill>
                <a:srgbClr val="747C74"/>
              </a:solidFill>
              <a:latin typeface="Calibri"/>
              <a:ea typeface="Calibri"/>
              <a:cs typeface="Calibri"/>
              <a:sym typeface="Calibri"/>
            </a:endParaRPr>
          </a:p>
        </p:txBody>
      </p:sp>
      <p:sp>
        <p:nvSpPr>
          <p:cNvPr id="686" name="Google Shape;686;p68"/>
          <p:cNvSpPr txBox="1"/>
          <p:nvPr/>
        </p:nvSpPr>
        <p:spPr>
          <a:xfrm>
            <a:off x="10119575" y="4625750"/>
            <a:ext cx="7143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T Serif"/>
              <a:ea typeface="PT Serif"/>
              <a:cs typeface="PT Serif"/>
              <a:sym typeface="PT Serif"/>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24"/>
          <p:cNvSpPr txBox="1">
            <a:spLocks noGrp="1"/>
          </p:cNvSpPr>
          <p:nvPr>
            <p:ph type="ctrTitle"/>
          </p:nvPr>
        </p:nvSpPr>
        <p:spPr>
          <a:xfrm>
            <a:off x="328730" y="2667102"/>
            <a:ext cx="7261800" cy="1632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6600"/>
              <a:buFont typeface="PT Serif"/>
              <a:buNone/>
            </a:pPr>
            <a:r>
              <a:rPr lang="en-US"/>
              <a:t>Appendix</a:t>
            </a:r>
            <a:endParaRPr/>
          </a:p>
        </p:txBody>
      </p:sp>
      <p:sp>
        <p:nvSpPr>
          <p:cNvPr id="692" name="Google Shape;692;p24"/>
          <p:cNvSpPr txBox="1">
            <a:spLocks noGrp="1"/>
          </p:cNvSpPr>
          <p:nvPr>
            <p:ph type="body" idx="1"/>
          </p:nvPr>
        </p:nvSpPr>
        <p:spPr>
          <a:xfrm>
            <a:off x="328730" y="2252703"/>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1600"/>
              <a:buNone/>
            </a:pPr>
            <a:r>
              <a:rPr lang="en-US"/>
              <a:t>SPRINT 6 DEMO</a:t>
            </a:r>
            <a:endParaRPr/>
          </a:p>
        </p:txBody>
      </p:sp>
      <p:sp>
        <p:nvSpPr>
          <p:cNvPr id="693" name="Google Shape;693;p24"/>
          <p:cNvSpPr txBox="1">
            <a:spLocks noGrp="1"/>
          </p:cNvSpPr>
          <p:nvPr>
            <p:ph type="sldNum" idx="12"/>
          </p:nvPr>
        </p:nvSpPr>
        <p:spPr>
          <a:xfrm>
            <a:off x="11453198" y="6370864"/>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sp>
        <p:nvSpPr>
          <p:cNvPr id="694" name="Google Shape;694;p24"/>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07-12 Sprint 6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98"/>
        <p:cNvGrpSpPr/>
        <p:nvPr/>
      </p:nvGrpSpPr>
      <p:grpSpPr>
        <a:xfrm>
          <a:off x="0" y="0"/>
          <a:ext cx="0" cy="0"/>
          <a:chOff x="0" y="0"/>
          <a:chExt cx="0" cy="0"/>
        </a:xfrm>
      </p:grpSpPr>
      <p:sp>
        <p:nvSpPr>
          <p:cNvPr id="699" name="Google Shape;699;p28"/>
          <p:cNvSpPr txBox="1">
            <a:spLocks noGrp="1"/>
          </p:cNvSpPr>
          <p:nvPr>
            <p:ph type="title"/>
          </p:nvPr>
        </p:nvSpPr>
        <p:spPr>
          <a:xfrm>
            <a:off x="411480" y="713232"/>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Project risks and mitigation strategies (1 of 2)</a:t>
            </a:r>
            <a:endParaRPr/>
          </a:p>
        </p:txBody>
      </p:sp>
      <p:graphicFrame>
        <p:nvGraphicFramePr>
          <p:cNvPr id="700" name="Google Shape;700;p28"/>
          <p:cNvGraphicFramePr/>
          <p:nvPr/>
        </p:nvGraphicFramePr>
        <p:xfrm>
          <a:off x="405935" y="1240033"/>
          <a:ext cx="3000000" cy="3000000"/>
        </p:xfrm>
        <a:graphic>
          <a:graphicData uri="http://schemas.openxmlformats.org/drawingml/2006/table">
            <a:tbl>
              <a:tblPr>
                <a:noFill/>
                <a:tableStyleId>{88787D15-86B7-4979-A24B-4D200254BBE8}</a:tableStyleId>
              </a:tblPr>
              <a:tblGrid>
                <a:gridCol w="3425500">
                  <a:extLst>
                    <a:ext uri="{9D8B030D-6E8A-4147-A177-3AD203B41FA5}">
                      <a16:colId xmlns:a16="http://schemas.microsoft.com/office/drawing/2014/main" val="20000"/>
                    </a:ext>
                  </a:extLst>
                </a:gridCol>
                <a:gridCol w="3805875">
                  <a:extLst>
                    <a:ext uri="{9D8B030D-6E8A-4147-A177-3AD203B41FA5}">
                      <a16:colId xmlns:a16="http://schemas.microsoft.com/office/drawing/2014/main" val="20001"/>
                    </a:ext>
                  </a:extLst>
                </a:gridCol>
                <a:gridCol w="629925">
                  <a:extLst>
                    <a:ext uri="{9D8B030D-6E8A-4147-A177-3AD203B41FA5}">
                      <a16:colId xmlns:a16="http://schemas.microsoft.com/office/drawing/2014/main" val="20002"/>
                    </a:ext>
                  </a:extLst>
                </a:gridCol>
                <a:gridCol w="601725">
                  <a:extLst>
                    <a:ext uri="{9D8B030D-6E8A-4147-A177-3AD203B41FA5}">
                      <a16:colId xmlns:a16="http://schemas.microsoft.com/office/drawing/2014/main" val="20003"/>
                    </a:ext>
                  </a:extLst>
                </a:gridCol>
                <a:gridCol w="560700">
                  <a:extLst>
                    <a:ext uri="{9D8B030D-6E8A-4147-A177-3AD203B41FA5}">
                      <a16:colId xmlns:a16="http://schemas.microsoft.com/office/drawing/2014/main" val="20004"/>
                    </a:ext>
                  </a:extLst>
                </a:gridCol>
                <a:gridCol w="2330050">
                  <a:extLst>
                    <a:ext uri="{9D8B030D-6E8A-4147-A177-3AD203B41FA5}">
                      <a16:colId xmlns:a16="http://schemas.microsoft.com/office/drawing/2014/main" val="20005"/>
                    </a:ext>
                  </a:extLst>
                </a:gridCol>
              </a:tblGrid>
              <a:tr h="202775">
                <a:tc rowSpan="2">
                  <a:txBody>
                    <a:bodyPr/>
                    <a:lstStyle/>
                    <a:p>
                      <a:pPr marL="0" marR="0" lvl="0" indent="0" algn="l" rtl="0">
                        <a:lnSpc>
                          <a:spcPct val="115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RISK AND IMPACT</a:t>
                      </a:r>
                      <a:endParaRPr sz="1400" u="none" strike="noStrike" cap="none"/>
                    </a:p>
                  </a:txBody>
                  <a:tcPr marL="24375" marR="91450"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rowSpan="2">
                  <a:txBody>
                    <a:bodyPr/>
                    <a:lstStyle/>
                    <a:p>
                      <a:pPr marL="0" marR="0" lvl="0" indent="0" algn="l" rtl="0">
                        <a:lnSpc>
                          <a:spcPct val="115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MITIGATION STRATEGY</a:t>
                      </a:r>
                      <a:endParaRPr sz="1400" u="none" strike="noStrike" cap="none"/>
                    </a:p>
                  </a:txBody>
                  <a:tcPr marL="24375" marR="24375"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gridSpan="2">
                  <a:txBody>
                    <a:bodyPr/>
                    <a:lstStyle/>
                    <a:p>
                      <a:pPr marL="0" marR="0" lvl="0" indent="0" algn="ctr"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DATE</a:t>
                      </a:r>
                      <a:endParaRPr sz="1400" u="none" strike="noStrike" cap="none"/>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STATUS</a:t>
                      </a:r>
                      <a:endParaRPr sz="1400" u="none" strike="noStrike" cap="none"/>
                    </a:p>
                  </a:txBody>
                  <a:tcPr marL="24375" marR="24375"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rgbClr val="FFFFFF"/>
                      </a:solidFill>
                      <a:prstDash val="solid"/>
                      <a:round/>
                      <a:headEnd type="none" w="sm" len="sm"/>
                      <a:tailEnd type="none" w="sm" len="sm"/>
                    </a:lnB>
                  </a:tcPr>
                </a:tc>
                <a:tc rowSpan="2">
                  <a:txBody>
                    <a:bodyPr/>
                    <a:lstStyle/>
                    <a:p>
                      <a:pPr marL="0" marR="0" lvl="0" indent="0" algn="l"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NOTES</a:t>
                      </a:r>
                      <a:endParaRPr sz="1400" u="none" strike="noStrike" cap="none"/>
                    </a:p>
                  </a:txBody>
                  <a:tcPr marL="91450" marR="24375" marT="24375" marB="24375" anchor="ctr">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extLst>
                  <a:ext uri="{0D108BD9-81ED-4DB2-BD59-A6C34878D82A}">
                    <a16:rowId xmlns:a16="http://schemas.microsoft.com/office/drawing/2014/main" val="10000"/>
                  </a:ext>
                </a:extLst>
              </a:tr>
              <a:tr h="198750">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ENTERED</a:t>
                      </a:r>
                      <a:endParaRPr sz="1400" u="none" strike="noStrike" cap="none"/>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CLOSED</a:t>
                      </a:r>
                      <a:endParaRPr sz="1400" u="none" strike="noStrike" cap="none"/>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395975">
                <a:tc>
                  <a:txBody>
                    <a:bodyPr/>
                    <a:lstStyle/>
                    <a:p>
                      <a:pPr marL="0" marR="0" lvl="0" indent="0" algn="l" rtl="0">
                        <a:lnSpc>
                          <a:spcPct val="100000"/>
                        </a:lnSpc>
                        <a:spcBef>
                          <a:spcPts val="0"/>
                        </a:spcBef>
                        <a:spcAft>
                          <a:spcPts val="0"/>
                        </a:spcAft>
                        <a:buClr>
                          <a:srgbClr val="000000"/>
                        </a:buClr>
                        <a:buSzPts val="800"/>
                        <a:buFont typeface="Arial"/>
                        <a:buNone/>
                      </a:pPr>
                      <a:r>
                        <a:rPr lang="en-US" sz="1050" u="none" strike="noStrike" cap="none">
                          <a:solidFill>
                            <a:schemeClr val="dk2"/>
                          </a:solidFill>
                          <a:latin typeface="Source Sans Pro"/>
                          <a:ea typeface="Source Sans Pro"/>
                          <a:cs typeface="Source Sans Pro"/>
                          <a:sym typeface="Source Sans Pro"/>
                        </a:rPr>
                        <a:t>IRS stakeholder is outside of VA ecosystem.  Building without guidance or legal review regarding compliance with IRS regulation could result in risk.</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050" u="none" strike="noStrike" cap="none">
                          <a:solidFill>
                            <a:schemeClr val="dk2"/>
                          </a:solidFill>
                          <a:latin typeface="Source Sans Pro"/>
                          <a:ea typeface="Source Sans Pro"/>
                          <a:cs typeface="Source Sans Pro"/>
                          <a:sym typeface="Source Sans Pro"/>
                        </a:rPr>
                        <a:t> Conduct research on available information surrounding current IRS 1095-B tax form regulations.  Seek legal review through VA resources as directed by VA-PO and Business Owner</a:t>
                      </a:r>
                      <a:endParaRPr sz="1400" u="none" strike="noStrike" cap="none"/>
                    </a:p>
                  </a:txBody>
                  <a:tcPr marL="24375" marR="182875" marT="91450" marB="91450" anchor="ctr">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100" u="none" strike="noStrike" cap="none">
                          <a:solidFill>
                            <a:schemeClr val="dk2"/>
                          </a:solidFill>
                          <a:latin typeface="Source Sans Pro"/>
                          <a:ea typeface="Source Sans Pro"/>
                          <a:cs typeface="Source Sans Pro"/>
                          <a:sym typeface="Source Sans Pro"/>
                        </a:rPr>
                        <a:t>1/20/22</a:t>
                      </a:r>
                      <a:endParaRPr sz="1100" u="none" strike="noStrike" cap="none">
                        <a:solidFill>
                          <a:srgbClr val="303A46"/>
                        </a:solidFill>
                        <a:latin typeface="Source Sans Pro"/>
                        <a:ea typeface="Source Sans Pro"/>
                        <a:cs typeface="Source Sans Pro"/>
                        <a:sym typeface="Source Sans Pro"/>
                      </a:endParaRPr>
                    </a:p>
                  </a:txBody>
                  <a:tcPr marL="24375" marR="24375" marT="91450" marB="91450" anchor="ctr">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100" u="none" strike="noStrike" cap="none">
                          <a:solidFill>
                            <a:schemeClr val="dk2"/>
                          </a:solidFill>
                          <a:latin typeface="Source Sans Pro"/>
                          <a:ea typeface="Source Sans Pro"/>
                          <a:cs typeface="Source Sans Pro"/>
                          <a:sym typeface="Source Sans Pro"/>
                        </a:rPr>
                        <a:t>2/11/22</a:t>
                      </a:r>
                      <a:endParaRPr sz="1400" u="none" strike="noStrike" cap="none"/>
                    </a:p>
                  </a:txBody>
                  <a:tcPr marL="24375" marR="24375" marT="91450" marB="91450" anchor="ctr">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050" u="none" strike="noStrike" cap="none">
                          <a:solidFill>
                            <a:schemeClr val="dk2"/>
                          </a:solidFill>
                          <a:latin typeface="Source Sans Pro"/>
                          <a:ea typeface="Source Sans Pro"/>
                          <a:cs typeface="Source Sans Pro"/>
                          <a:sym typeface="Source Sans Pro"/>
                        </a:rPr>
                        <a:t>VA Business Owner clarified that IRS review is not needed</a:t>
                      </a:r>
                      <a:endParaRPr sz="1400" u="none" strike="noStrike" cap="none"/>
                    </a:p>
                  </a:txBody>
                  <a:tcPr marL="91450" marR="24375" marT="91450" marB="91450" anchor="ctr">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Team had previously confirmed with Business Owner that legal review was not needed. Business Owner clarified that legal review would be needed as of March 2nd</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Business Owner is seeking a POC with the Office of General Counsel to understand what is needed and potential launch impact</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3/2/22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5/17/22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Launch blocker</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Data requires storage in a S3 bucket that the enrollment system can have access to in production; process to create the staging and production bucket does not have a clear timeline. Without the S3 bucket in prod with enrollment system access, product cannot be built in prod</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Daily follow-ups with Jesse House and Mike Chelan (infrastructure team)</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3/1/22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3/24/22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S3 bucket now in place. Risk resolved.</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Business owner raised User Acceptance Testing should be done with HEC Call Center</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Requested Business Owner to schedule UAT with required individuals for mid-March and book as early as possible</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3/2/22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3/25/22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Business owner confirmed that UAT can be done through Collaboration Cycle and does not have to be done with HEC team</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Feedback from Content and IA Review has taken over a week to come in; feedback is changing our proposal for the H1 and delaying confirmation of where the 1095-B landing page should live, which in turn delays our ability to complete the front end (top nav and side nav bars)</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Design team pushing on IA team to confirm final answer of where 1095-B landing page should live and what the H1 header title should be</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03/04/22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3/8/22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URL confirmed 3/7 EOD; IA review now closed </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Designs were approved as part of Midpoint Review. Afterwards, Sitewide Content stated they would need to build our front end in Drupal and change our designs, impacting our in-flight build. </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Design team met with Sitewide Content to align on redesigned front end. Tech working with Sitewide Content to send over our dynamic widget to be pulled into their static front end. Sitewide Content now owns the front end build.</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3/10/22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Launch date dependent on Sitewide Content ability to launch front end</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grpSp>
        <p:nvGrpSpPr>
          <p:cNvPr id="701" name="Google Shape;701;p28"/>
          <p:cNvGrpSpPr/>
          <p:nvPr/>
        </p:nvGrpSpPr>
        <p:grpSpPr>
          <a:xfrm>
            <a:off x="419100" y="1427054"/>
            <a:ext cx="11353099" cy="230697"/>
            <a:chOff x="419100" y="1737020"/>
            <a:chExt cx="11353099" cy="230697"/>
          </a:xfrm>
        </p:grpSpPr>
        <p:cxnSp>
          <p:nvCxnSpPr>
            <p:cNvPr id="702" name="Google Shape;702;p28"/>
            <p:cNvCxnSpPr/>
            <p:nvPr/>
          </p:nvCxnSpPr>
          <p:spPr>
            <a:xfrm>
              <a:off x="419100" y="1946745"/>
              <a:ext cx="11353099" cy="20972"/>
            </a:xfrm>
            <a:prstGeom prst="straightConnector1">
              <a:avLst/>
            </a:prstGeom>
            <a:noFill/>
            <a:ln w="9525" cap="flat" cmpd="sng">
              <a:solidFill>
                <a:srgbClr val="002B4F"/>
              </a:solidFill>
              <a:prstDash val="solid"/>
              <a:round/>
              <a:headEnd type="none" w="sm" len="sm"/>
              <a:tailEnd type="none" w="sm" len="sm"/>
            </a:ln>
          </p:spPr>
        </p:cxnSp>
        <p:cxnSp>
          <p:nvCxnSpPr>
            <p:cNvPr id="703" name="Google Shape;703;p28"/>
            <p:cNvCxnSpPr/>
            <p:nvPr/>
          </p:nvCxnSpPr>
          <p:spPr>
            <a:xfrm>
              <a:off x="7651341" y="1737020"/>
              <a:ext cx="1147219" cy="0"/>
            </a:xfrm>
            <a:prstGeom prst="straightConnector1">
              <a:avLst/>
            </a:prstGeom>
            <a:noFill/>
            <a:ln w="12700" cap="flat" cmpd="sng">
              <a:solidFill>
                <a:schemeClr val="dk1"/>
              </a:solidFill>
              <a:prstDash val="solid"/>
              <a:round/>
              <a:headEnd type="none" w="sm" len="sm"/>
              <a:tailEnd type="none" w="sm" len="sm"/>
            </a:ln>
          </p:spPr>
        </p:cxnSp>
      </p:grpSp>
      <p:sp>
        <p:nvSpPr>
          <p:cNvPr id="704" name="Google Shape;704;p28"/>
          <p:cNvSpPr/>
          <p:nvPr/>
        </p:nvSpPr>
        <p:spPr>
          <a:xfrm>
            <a:off x="10218734" y="504720"/>
            <a:ext cx="1587536" cy="94274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000" b="0" i="0" u="none" strike="noStrike" cap="none">
              <a:solidFill>
                <a:srgbClr val="000000"/>
              </a:solidFill>
              <a:latin typeface="PT Serif"/>
              <a:ea typeface="PT Serif"/>
              <a:cs typeface="PT Serif"/>
              <a:sym typeface="PT Serif"/>
            </a:endParaRPr>
          </a:p>
        </p:txBody>
      </p:sp>
      <p:sp>
        <p:nvSpPr>
          <p:cNvPr id="705" name="Google Shape;705;p28"/>
          <p:cNvSpPr/>
          <p:nvPr/>
        </p:nvSpPr>
        <p:spPr>
          <a:xfrm>
            <a:off x="9081573" y="2445569"/>
            <a:ext cx="176721" cy="183419"/>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06" name="Google Shape;706;p28"/>
          <p:cNvSpPr/>
          <p:nvPr/>
        </p:nvSpPr>
        <p:spPr>
          <a:xfrm>
            <a:off x="9081575" y="5108447"/>
            <a:ext cx="176721" cy="183419"/>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07" name="Google Shape;707;p28"/>
          <p:cNvSpPr/>
          <p:nvPr/>
        </p:nvSpPr>
        <p:spPr>
          <a:xfrm>
            <a:off x="9081574" y="1866717"/>
            <a:ext cx="176721" cy="183419"/>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08" name="Google Shape;708;p28"/>
          <p:cNvSpPr/>
          <p:nvPr/>
        </p:nvSpPr>
        <p:spPr>
          <a:xfrm>
            <a:off x="9081573" y="3109854"/>
            <a:ext cx="176721" cy="183419"/>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09" name="Google Shape;709;p28"/>
          <p:cNvSpPr/>
          <p:nvPr/>
        </p:nvSpPr>
        <p:spPr>
          <a:xfrm>
            <a:off x="9081573" y="6135162"/>
            <a:ext cx="176721" cy="183419"/>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0" name="Google Shape;710;p28"/>
          <p:cNvSpPr/>
          <p:nvPr/>
        </p:nvSpPr>
        <p:spPr>
          <a:xfrm>
            <a:off x="9081573" y="4235850"/>
            <a:ext cx="176721" cy="183419"/>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14"/>
        <p:cNvGrpSpPr/>
        <p:nvPr/>
      </p:nvGrpSpPr>
      <p:grpSpPr>
        <a:xfrm>
          <a:off x="0" y="0"/>
          <a:ext cx="0" cy="0"/>
          <a:chOff x="0" y="0"/>
          <a:chExt cx="0" cy="0"/>
        </a:xfrm>
      </p:grpSpPr>
      <p:sp>
        <p:nvSpPr>
          <p:cNvPr id="715" name="Google Shape;715;g12f1c5688cb_3_0"/>
          <p:cNvSpPr txBox="1">
            <a:spLocks noGrp="1"/>
          </p:cNvSpPr>
          <p:nvPr>
            <p:ph type="title"/>
          </p:nvPr>
        </p:nvSpPr>
        <p:spPr>
          <a:xfrm>
            <a:off x="411480" y="713232"/>
            <a:ext cx="11353800" cy="747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Project risks and mitigation strategies (2 of 2)</a:t>
            </a:r>
            <a:endParaRPr/>
          </a:p>
        </p:txBody>
      </p:sp>
      <p:graphicFrame>
        <p:nvGraphicFramePr>
          <p:cNvPr id="716" name="Google Shape;716;g12f1c5688cb_3_0"/>
          <p:cNvGraphicFramePr/>
          <p:nvPr/>
        </p:nvGraphicFramePr>
        <p:xfrm>
          <a:off x="405935" y="1240033"/>
          <a:ext cx="3000000" cy="3000000"/>
        </p:xfrm>
        <a:graphic>
          <a:graphicData uri="http://schemas.openxmlformats.org/drawingml/2006/table">
            <a:tbl>
              <a:tblPr>
                <a:noFill/>
                <a:tableStyleId>{88787D15-86B7-4979-A24B-4D200254BBE8}</a:tableStyleId>
              </a:tblPr>
              <a:tblGrid>
                <a:gridCol w="3425500">
                  <a:extLst>
                    <a:ext uri="{9D8B030D-6E8A-4147-A177-3AD203B41FA5}">
                      <a16:colId xmlns:a16="http://schemas.microsoft.com/office/drawing/2014/main" val="20000"/>
                    </a:ext>
                  </a:extLst>
                </a:gridCol>
                <a:gridCol w="3805875">
                  <a:extLst>
                    <a:ext uri="{9D8B030D-6E8A-4147-A177-3AD203B41FA5}">
                      <a16:colId xmlns:a16="http://schemas.microsoft.com/office/drawing/2014/main" val="20001"/>
                    </a:ext>
                  </a:extLst>
                </a:gridCol>
                <a:gridCol w="629925">
                  <a:extLst>
                    <a:ext uri="{9D8B030D-6E8A-4147-A177-3AD203B41FA5}">
                      <a16:colId xmlns:a16="http://schemas.microsoft.com/office/drawing/2014/main" val="20002"/>
                    </a:ext>
                  </a:extLst>
                </a:gridCol>
                <a:gridCol w="601725">
                  <a:extLst>
                    <a:ext uri="{9D8B030D-6E8A-4147-A177-3AD203B41FA5}">
                      <a16:colId xmlns:a16="http://schemas.microsoft.com/office/drawing/2014/main" val="20003"/>
                    </a:ext>
                  </a:extLst>
                </a:gridCol>
                <a:gridCol w="560700">
                  <a:extLst>
                    <a:ext uri="{9D8B030D-6E8A-4147-A177-3AD203B41FA5}">
                      <a16:colId xmlns:a16="http://schemas.microsoft.com/office/drawing/2014/main" val="20004"/>
                    </a:ext>
                  </a:extLst>
                </a:gridCol>
                <a:gridCol w="2330050">
                  <a:extLst>
                    <a:ext uri="{9D8B030D-6E8A-4147-A177-3AD203B41FA5}">
                      <a16:colId xmlns:a16="http://schemas.microsoft.com/office/drawing/2014/main" val="20005"/>
                    </a:ext>
                  </a:extLst>
                </a:gridCol>
              </a:tblGrid>
              <a:tr h="202775">
                <a:tc rowSpan="2">
                  <a:txBody>
                    <a:bodyPr/>
                    <a:lstStyle/>
                    <a:p>
                      <a:pPr marL="0" marR="0" lvl="0" indent="0" algn="l" rtl="0">
                        <a:lnSpc>
                          <a:spcPct val="115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RISK AND IMPACT</a:t>
                      </a:r>
                      <a:endParaRPr sz="1400" u="none" strike="noStrike" cap="none"/>
                    </a:p>
                  </a:txBody>
                  <a:tcPr marL="24375" marR="91450"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rowSpan="2">
                  <a:txBody>
                    <a:bodyPr/>
                    <a:lstStyle/>
                    <a:p>
                      <a:pPr marL="0" marR="0" lvl="0" indent="0" algn="l" rtl="0">
                        <a:lnSpc>
                          <a:spcPct val="115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MITIGATION STRATEGY</a:t>
                      </a:r>
                      <a:endParaRPr sz="1400" u="none" strike="noStrike" cap="none"/>
                    </a:p>
                  </a:txBody>
                  <a:tcPr marL="24375" marR="24375"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gridSpan="2">
                  <a:txBody>
                    <a:bodyPr/>
                    <a:lstStyle/>
                    <a:p>
                      <a:pPr marL="0" marR="0" lvl="0" indent="0" algn="ctr"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DATE</a:t>
                      </a:r>
                      <a:endParaRPr sz="1400" u="none" strike="noStrike" cap="none"/>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STATUS</a:t>
                      </a:r>
                      <a:endParaRPr sz="1400" u="none" strike="noStrike" cap="none"/>
                    </a:p>
                  </a:txBody>
                  <a:tcPr marL="24375" marR="24375"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rgbClr val="FFFFFF"/>
                      </a:solidFill>
                      <a:prstDash val="solid"/>
                      <a:round/>
                      <a:headEnd type="none" w="sm" len="sm"/>
                      <a:tailEnd type="none" w="sm" len="sm"/>
                    </a:lnB>
                  </a:tcPr>
                </a:tc>
                <a:tc rowSpan="2">
                  <a:txBody>
                    <a:bodyPr/>
                    <a:lstStyle/>
                    <a:p>
                      <a:pPr marL="0" marR="0" lvl="0" indent="0" algn="l"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NOTES</a:t>
                      </a:r>
                      <a:endParaRPr sz="1400" u="none" strike="noStrike" cap="none"/>
                    </a:p>
                  </a:txBody>
                  <a:tcPr marL="91450" marR="24375" marT="24375" marB="24375" anchor="ctr">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extLst>
                  <a:ext uri="{0D108BD9-81ED-4DB2-BD59-A6C34878D82A}">
                    <a16:rowId xmlns:a16="http://schemas.microsoft.com/office/drawing/2014/main" val="10000"/>
                  </a:ext>
                </a:extLst>
              </a:tr>
              <a:tr h="198750">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ENTERED</a:t>
                      </a:r>
                      <a:endParaRPr sz="1400" u="none" strike="noStrike" cap="none"/>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CLOSED</a:t>
                      </a:r>
                      <a:endParaRPr sz="1400" u="none" strike="noStrike" cap="none"/>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395975">
                <a:tc>
                  <a:txBody>
                    <a:bodyPr/>
                    <a:lstStyle/>
                    <a:p>
                      <a:pPr marL="0" marR="0" lvl="0" indent="0" algn="l" rtl="0">
                        <a:lnSpc>
                          <a:spcPct val="100000"/>
                        </a:lnSpc>
                        <a:spcBef>
                          <a:spcPts val="0"/>
                        </a:spcBef>
                        <a:spcAft>
                          <a:spcPts val="0"/>
                        </a:spcAft>
                        <a:buClr>
                          <a:srgbClr val="000000"/>
                        </a:buClr>
                        <a:buSzPts val="800"/>
                        <a:buFont typeface="Arial"/>
                        <a:buNone/>
                      </a:pPr>
                      <a:r>
                        <a:rPr lang="en-US" sz="1050" u="none" strike="noStrike" cap="none">
                          <a:solidFill>
                            <a:schemeClr val="dk2"/>
                          </a:solidFill>
                          <a:latin typeface="Source Sans Pro"/>
                          <a:ea typeface="Source Sans Pro"/>
                          <a:cs typeface="Source Sans Pro"/>
                          <a:sym typeface="Source Sans Pro"/>
                        </a:rPr>
                        <a:t>HH Tree Test design held up due to new information from Meg, Danielle and Mikki.</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050" u="none" strike="noStrike" cap="none">
                          <a:solidFill>
                            <a:schemeClr val="dk2"/>
                          </a:solidFill>
                          <a:latin typeface="Source Sans Pro"/>
                          <a:ea typeface="Source Sans Pro"/>
                          <a:cs typeface="Source Sans Pro"/>
                          <a:sym typeface="Source Sans Pro"/>
                        </a:rPr>
                        <a:t> VA and MO team could work  in collaborative sessions so that work is not duplicated, and we can arrive at a test design that works by the end of Sprint 3</a:t>
                      </a:r>
                      <a:endParaRPr sz="1400" u="none" strike="noStrike" cap="none"/>
                    </a:p>
                  </a:txBody>
                  <a:tcPr marL="24375" marR="182875" marT="91450" marB="91450" anchor="ctr">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100" u="none" strike="noStrike" cap="none">
                          <a:solidFill>
                            <a:schemeClr val="dk2"/>
                          </a:solidFill>
                          <a:latin typeface="Source Sans Pro"/>
                          <a:ea typeface="Source Sans Pro"/>
                          <a:cs typeface="Source Sans Pro"/>
                          <a:sym typeface="Source Sans Pro"/>
                        </a:rPr>
                        <a:t>5/16/22</a:t>
                      </a:r>
                      <a:endParaRPr sz="1100" u="none" strike="noStrike" cap="none">
                        <a:solidFill>
                          <a:srgbClr val="303A46"/>
                        </a:solidFill>
                        <a:latin typeface="Source Sans Pro"/>
                        <a:ea typeface="Source Sans Pro"/>
                        <a:cs typeface="Source Sans Pro"/>
                        <a:sym typeface="Source Sans Pro"/>
                      </a:endParaRPr>
                    </a:p>
                  </a:txBody>
                  <a:tcPr marL="24375" marR="24375" marT="91450" marB="91450" anchor="ctr">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100" u="none" strike="noStrike" cap="none">
                          <a:solidFill>
                            <a:schemeClr val="dk2"/>
                          </a:solidFill>
                          <a:latin typeface="Source Sans Pro"/>
                          <a:ea typeface="Source Sans Pro"/>
                          <a:cs typeface="Source Sans Pro"/>
                          <a:sym typeface="Source Sans Pro"/>
                        </a:rPr>
                        <a:t>5/26/22</a:t>
                      </a:r>
                      <a:endParaRPr sz="1400" u="none" strike="noStrike" cap="none"/>
                    </a:p>
                  </a:txBody>
                  <a:tcPr marL="24375" marR="24375" marT="91450" marB="91450" anchor="ctr">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Awaiting version of ‘manage’ tree that we can incorporate into research trees in order to move forward with research plan</a:t>
                      </a:r>
                      <a:endParaRPr sz="1400" u="none" strike="noStrike" cap="none"/>
                    </a:p>
                  </a:txBody>
                  <a:tcPr marL="91450" marR="24375" marT="91450" marB="91450" anchor="ctr">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HEC Legal review required for 1095-B Opt-in</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Opt-in is being built by VA Profile team</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3/2/22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Post-MVP enhancement blocker</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717" name="Google Shape;717;g12f1c5688cb_3_0"/>
          <p:cNvGrpSpPr/>
          <p:nvPr/>
        </p:nvGrpSpPr>
        <p:grpSpPr>
          <a:xfrm>
            <a:off x="419100" y="1427054"/>
            <a:ext cx="11353200" cy="230725"/>
            <a:chOff x="419100" y="1737020"/>
            <a:chExt cx="11353200" cy="230725"/>
          </a:xfrm>
        </p:grpSpPr>
        <p:cxnSp>
          <p:nvCxnSpPr>
            <p:cNvPr id="718" name="Google Shape;718;g12f1c5688cb_3_0"/>
            <p:cNvCxnSpPr/>
            <p:nvPr/>
          </p:nvCxnSpPr>
          <p:spPr>
            <a:xfrm>
              <a:off x="419100" y="1946745"/>
              <a:ext cx="11353200" cy="21000"/>
            </a:xfrm>
            <a:prstGeom prst="straightConnector1">
              <a:avLst/>
            </a:prstGeom>
            <a:noFill/>
            <a:ln w="9525" cap="flat" cmpd="sng">
              <a:solidFill>
                <a:srgbClr val="002B4F"/>
              </a:solidFill>
              <a:prstDash val="solid"/>
              <a:round/>
              <a:headEnd type="none" w="sm" len="sm"/>
              <a:tailEnd type="none" w="sm" len="sm"/>
            </a:ln>
          </p:spPr>
        </p:cxnSp>
        <p:cxnSp>
          <p:nvCxnSpPr>
            <p:cNvPr id="719" name="Google Shape;719;g12f1c5688cb_3_0"/>
            <p:cNvCxnSpPr/>
            <p:nvPr/>
          </p:nvCxnSpPr>
          <p:spPr>
            <a:xfrm>
              <a:off x="7651341" y="1737020"/>
              <a:ext cx="1147200" cy="0"/>
            </a:xfrm>
            <a:prstGeom prst="straightConnector1">
              <a:avLst/>
            </a:prstGeom>
            <a:noFill/>
            <a:ln w="12700" cap="flat" cmpd="sng">
              <a:solidFill>
                <a:schemeClr val="dk1"/>
              </a:solidFill>
              <a:prstDash val="solid"/>
              <a:round/>
              <a:headEnd type="none" w="sm" len="sm"/>
              <a:tailEnd type="none" w="sm" len="sm"/>
            </a:ln>
          </p:spPr>
        </p:cxnSp>
      </p:grpSp>
      <p:sp>
        <p:nvSpPr>
          <p:cNvPr id="720" name="Google Shape;720;g12f1c5688cb_3_0"/>
          <p:cNvSpPr/>
          <p:nvPr/>
        </p:nvSpPr>
        <p:spPr>
          <a:xfrm>
            <a:off x="10218734" y="504720"/>
            <a:ext cx="1587600" cy="9426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000" b="0" i="0" u="none" strike="noStrike" cap="none">
              <a:solidFill>
                <a:srgbClr val="000000"/>
              </a:solidFill>
              <a:latin typeface="PT Serif"/>
              <a:ea typeface="PT Serif"/>
              <a:cs typeface="PT Serif"/>
              <a:sym typeface="PT Serif"/>
            </a:endParaRPr>
          </a:p>
        </p:txBody>
      </p:sp>
      <p:sp>
        <p:nvSpPr>
          <p:cNvPr id="721" name="Google Shape;721;g12f1c5688cb_3_0"/>
          <p:cNvSpPr/>
          <p:nvPr/>
        </p:nvSpPr>
        <p:spPr>
          <a:xfrm>
            <a:off x="9081573" y="2583719"/>
            <a:ext cx="176700" cy="183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22" name="Google Shape;722;g12f1c5688cb_3_0"/>
          <p:cNvSpPr/>
          <p:nvPr/>
        </p:nvSpPr>
        <p:spPr>
          <a:xfrm>
            <a:off x="9081574" y="1866717"/>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23" name="Google Shape;723;g12f1c5688cb_3_0"/>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07-12 Sprint 6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27"/>
        <p:cNvGrpSpPr/>
        <p:nvPr/>
      </p:nvGrpSpPr>
      <p:grpSpPr>
        <a:xfrm>
          <a:off x="0" y="0"/>
          <a:ext cx="0" cy="0"/>
          <a:chOff x="0" y="0"/>
          <a:chExt cx="0" cy="0"/>
        </a:xfrm>
      </p:grpSpPr>
      <p:graphicFrame>
        <p:nvGraphicFramePr>
          <p:cNvPr id="728" name="Google Shape;728;p25"/>
          <p:cNvGraphicFramePr/>
          <p:nvPr/>
        </p:nvGraphicFramePr>
        <p:xfrm>
          <a:off x="6678388" y="2223812"/>
          <a:ext cx="3000000" cy="3000000"/>
        </p:xfrm>
        <a:graphic>
          <a:graphicData uri="http://schemas.openxmlformats.org/drawingml/2006/table">
            <a:tbl>
              <a:tblPr firstRow="1" bandRow="1">
                <a:noFill/>
                <a:tableStyleId>{21FEE042-9D25-4EEC-A13E-1CECA00E1C7D}</a:tableStyleId>
              </a:tblPr>
              <a:tblGrid>
                <a:gridCol w="200000">
                  <a:extLst>
                    <a:ext uri="{9D8B030D-6E8A-4147-A177-3AD203B41FA5}">
                      <a16:colId xmlns:a16="http://schemas.microsoft.com/office/drawing/2014/main" val="20000"/>
                    </a:ext>
                  </a:extLst>
                </a:gridCol>
                <a:gridCol w="4643075">
                  <a:extLst>
                    <a:ext uri="{9D8B030D-6E8A-4147-A177-3AD203B41FA5}">
                      <a16:colId xmlns:a16="http://schemas.microsoft.com/office/drawing/2014/main" val="20001"/>
                    </a:ext>
                  </a:extLst>
                </a:gridCol>
              </a:tblGrid>
              <a:tr h="258420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0" marR="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0" u="none" strike="noStrike" cap="none">
                          <a:solidFill>
                            <a:schemeClr val="dk1"/>
                          </a:solidFill>
                          <a:latin typeface="PT Serif"/>
                          <a:ea typeface="PT Serif"/>
                          <a:cs typeface="PT Serif"/>
                          <a:sym typeface="PT Serif"/>
                        </a:rPr>
                        <a:t>Velocity details</a:t>
                      </a:r>
                      <a:endParaRPr sz="1400" u="none" strike="noStrike" cap="none"/>
                    </a:p>
                    <a:p>
                      <a:pPr marL="171450" marR="0" lvl="0" indent="-171450" algn="l" rtl="0">
                        <a:lnSpc>
                          <a:spcPct val="100000"/>
                        </a:lnSpc>
                        <a:spcBef>
                          <a:spcPts val="1000"/>
                        </a:spcBef>
                        <a:spcAft>
                          <a:spcPts val="0"/>
                        </a:spcAft>
                        <a:buClr>
                          <a:schemeClr val="accent2"/>
                        </a:buClr>
                        <a:buSzPts val="960"/>
                        <a:buFont typeface="Noto Sans Symbols"/>
                        <a:buChar char="▪"/>
                      </a:pPr>
                      <a:r>
                        <a:rPr lang="en-US" sz="1200" b="0" u="none" strike="noStrike" cap="none">
                          <a:solidFill>
                            <a:schemeClr val="dk2"/>
                          </a:solidFill>
                          <a:latin typeface="Source Sans Pro"/>
                          <a:ea typeface="Source Sans Pro"/>
                          <a:cs typeface="Source Sans Pro"/>
                          <a:sym typeface="Source Sans Pro"/>
                        </a:rPr>
                        <a:t>Velocity estimated in story points, using Fibonacci</a:t>
                      </a:r>
                      <a:endParaRPr sz="1400" u="none" strike="noStrike" cap="none"/>
                    </a:p>
                    <a:p>
                      <a:pPr marL="171450" marR="0" lvl="0" indent="-171450" algn="l" rtl="0">
                        <a:lnSpc>
                          <a:spcPct val="100000"/>
                        </a:lnSpc>
                        <a:spcBef>
                          <a:spcPts val="1000"/>
                        </a:spcBef>
                        <a:spcAft>
                          <a:spcPts val="0"/>
                        </a:spcAft>
                        <a:buClr>
                          <a:schemeClr val="accent2"/>
                        </a:buClr>
                        <a:buSzPts val="960"/>
                        <a:buFont typeface="Noto Sans Symbols"/>
                        <a:buChar char="▪"/>
                      </a:pPr>
                      <a:r>
                        <a:rPr lang="en-US" sz="1200" b="0" u="none" strike="noStrike" cap="none">
                          <a:solidFill>
                            <a:schemeClr val="dk2"/>
                          </a:solidFill>
                          <a:latin typeface="Source Sans Pro"/>
                          <a:ea typeface="Source Sans Pro"/>
                          <a:cs typeface="Source Sans Pro"/>
                          <a:sym typeface="Source Sans Pro"/>
                        </a:rPr>
                        <a:t>Velocity in Sprint 6 accounted for 7 team members</a:t>
                      </a:r>
                      <a:endParaRPr sz="1200" b="0" u="none" strike="noStrike" cap="none">
                        <a:solidFill>
                          <a:schemeClr val="dk2"/>
                        </a:solidFill>
                        <a:latin typeface="Source Sans Pro"/>
                        <a:ea typeface="Source Sans Pro"/>
                        <a:cs typeface="Source Sans Pro"/>
                        <a:sym typeface="Source Sans Pro"/>
                      </a:endParaRPr>
                    </a:p>
                    <a:p>
                      <a:pPr marL="171450" marR="0" lvl="3" indent="-171450" algn="l" rtl="0">
                        <a:lnSpc>
                          <a:spcPct val="100000"/>
                        </a:lnSpc>
                        <a:spcBef>
                          <a:spcPts val="600"/>
                        </a:spcBef>
                        <a:spcAft>
                          <a:spcPts val="0"/>
                        </a:spcAft>
                        <a:buClr>
                          <a:srgbClr val="0071BF"/>
                        </a:buClr>
                        <a:buSzPts val="960"/>
                        <a:buFont typeface="Noto Sans Symbols"/>
                        <a:buChar char="▪"/>
                      </a:pPr>
                      <a:r>
                        <a:rPr lang="en-US" sz="1200" b="0" u="none" strike="noStrike" cap="none">
                          <a:solidFill>
                            <a:schemeClr val="dk2"/>
                          </a:solidFill>
                          <a:latin typeface="Source Sans Pro"/>
                          <a:ea typeface="Source Sans Pro"/>
                          <a:cs typeface="Source Sans Pro"/>
                          <a:sym typeface="Source Sans Pro"/>
                        </a:rPr>
                        <a:t>46 total story points were completed;  Team committed to 40 story points  at beginning of the sprint.  </a:t>
                      </a:r>
                      <a:endParaRPr sz="1200" b="0" i="0" u="none" strike="noStrike" cap="none">
                        <a:solidFill>
                          <a:schemeClr val="dk2"/>
                        </a:solidFill>
                        <a:latin typeface="Source Sans Pro"/>
                        <a:ea typeface="Source Sans Pro"/>
                        <a:cs typeface="Source Sans Pro"/>
                        <a:sym typeface="Source Sans Pro"/>
                      </a:endParaRPr>
                    </a:p>
                    <a:p>
                      <a:pPr marL="344170" marR="0" lvl="0" indent="-166370" algn="l" rtl="0">
                        <a:lnSpc>
                          <a:spcPct val="100000"/>
                        </a:lnSpc>
                        <a:spcBef>
                          <a:spcPts val="600"/>
                        </a:spcBef>
                        <a:spcAft>
                          <a:spcPts val="0"/>
                        </a:spcAft>
                        <a:buClr>
                          <a:schemeClr val="accent2"/>
                        </a:buClr>
                        <a:buSzPts val="960"/>
                        <a:buFont typeface="Noto Sans Symbols"/>
                        <a:buChar char="▪"/>
                      </a:pPr>
                      <a:r>
                        <a:rPr lang="en-US" sz="1200" b="0" u="none" strike="noStrike" cap="none">
                          <a:solidFill>
                            <a:schemeClr val="dk2"/>
                          </a:solidFill>
                          <a:latin typeface="Source Sans Pro"/>
                          <a:ea typeface="Source Sans Pro"/>
                          <a:cs typeface="Source Sans Pro"/>
                          <a:sym typeface="Source Sans Pro"/>
                        </a:rPr>
                        <a:t>2 Stories added (6) draft moderated research plan and conversation guide</a:t>
                      </a:r>
                      <a:endParaRPr sz="1400" u="none" strike="noStrike" cap="none"/>
                    </a:p>
                    <a:p>
                      <a:pPr marL="344170" marR="0" lvl="0" indent="-166370" algn="l" rtl="0">
                        <a:lnSpc>
                          <a:spcPct val="100000"/>
                        </a:lnSpc>
                        <a:spcBef>
                          <a:spcPts val="600"/>
                        </a:spcBef>
                        <a:spcAft>
                          <a:spcPts val="0"/>
                        </a:spcAft>
                        <a:buClr>
                          <a:schemeClr val="accent2"/>
                        </a:buClr>
                        <a:buSzPts val="960"/>
                        <a:buFont typeface="Noto Sans Symbols"/>
                        <a:buChar char="▪"/>
                      </a:pPr>
                      <a:r>
                        <a:rPr lang="en-US" sz="1200" b="0" u="none" strike="noStrike" cap="none">
                          <a:solidFill>
                            <a:schemeClr val="dk2"/>
                          </a:solidFill>
                          <a:latin typeface="Source Sans Pro"/>
                          <a:ea typeface="Source Sans Pro"/>
                          <a:cs typeface="Source Sans Pro"/>
                          <a:sym typeface="Source Sans Pro"/>
                        </a:rPr>
                        <a:t>4 stories blocked (0) pending IRS accessibility solution</a:t>
                      </a:r>
                      <a:endParaRPr sz="1200" b="0" u="none" strike="noStrike" cap="none">
                        <a:solidFill>
                          <a:schemeClr val="dk2"/>
                        </a:solidFill>
                        <a:latin typeface="Source Sans Pro"/>
                        <a:ea typeface="Source Sans Pro"/>
                        <a:cs typeface="Source Sans Pro"/>
                        <a:sym typeface="Source Sans Pro"/>
                      </a:endParaRPr>
                    </a:p>
                  </a:txBody>
                  <a:tcPr marL="182875" marR="182875" marT="182875" marB="1828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8E8E8"/>
                    </a:solidFill>
                  </a:tcPr>
                </a:tc>
                <a:extLst>
                  <a:ext uri="{0D108BD9-81ED-4DB2-BD59-A6C34878D82A}">
                    <a16:rowId xmlns:a16="http://schemas.microsoft.com/office/drawing/2014/main" val="10000"/>
                  </a:ext>
                </a:extLst>
              </a:tr>
            </a:tbl>
          </a:graphicData>
        </a:graphic>
      </p:graphicFrame>
      <p:sp>
        <p:nvSpPr>
          <p:cNvPr id="729" name="Google Shape;729;p25"/>
          <p:cNvSpPr txBox="1"/>
          <p:nvPr/>
        </p:nvSpPr>
        <p:spPr>
          <a:xfrm>
            <a:off x="11521463" y="6410593"/>
            <a:ext cx="406052" cy="365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F8F8F"/>
                </a:solidFill>
                <a:latin typeface="Source Sans Pro"/>
                <a:ea typeface="Source Sans Pro"/>
                <a:cs typeface="Source Sans Pro"/>
                <a:sym typeface="Source Sans Pro"/>
              </a:rPr>
              <a:t>26</a:t>
            </a:fld>
            <a:endParaRPr sz="1200" b="0" i="0" u="none" strike="noStrike" cap="none">
              <a:solidFill>
                <a:srgbClr val="8F8F8F"/>
              </a:solidFill>
              <a:latin typeface="Source Sans Pro"/>
              <a:ea typeface="Source Sans Pro"/>
              <a:cs typeface="Source Sans Pro"/>
              <a:sym typeface="Source Sans Pro"/>
            </a:endParaRPr>
          </a:p>
        </p:txBody>
      </p:sp>
      <p:sp>
        <p:nvSpPr>
          <p:cNvPr id="730" name="Google Shape;730;p25"/>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Appendix</a:t>
            </a:r>
            <a:endParaRPr sz="1800" b="0" i="0" u="none" strike="noStrike" cap="none">
              <a:solidFill>
                <a:schemeClr val="dk1"/>
              </a:solidFill>
              <a:latin typeface="Calibri"/>
              <a:ea typeface="Calibri"/>
              <a:cs typeface="Calibri"/>
              <a:sym typeface="Calibri"/>
            </a:endParaRPr>
          </a:p>
        </p:txBody>
      </p:sp>
      <p:sp>
        <p:nvSpPr>
          <p:cNvPr id="731" name="Google Shape;731;p25"/>
          <p:cNvSpPr txBox="1"/>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3600"/>
              <a:buFont typeface="PT Serif"/>
              <a:buNone/>
            </a:pPr>
            <a:r>
              <a:rPr lang="en-US" sz="3600" b="0" i="0" u="none" strike="noStrike" cap="none">
                <a:solidFill>
                  <a:schemeClr val="dk1"/>
                </a:solidFill>
                <a:latin typeface="PT Serif"/>
                <a:ea typeface="PT Serif"/>
                <a:cs typeface="PT Serif"/>
                <a:sym typeface="PT Serif"/>
              </a:rPr>
              <a:t>Health Hub Team velocity</a:t>
            </a:r>
            <a:endParaRPr sz="1400" b="0" i="0" u="none" strike="noStrike" cap="none">
              <a:solidFill>
                <a:srgbClr val="000000"/>
              </a:solidFill>
              <a:latin typeface="Arial"/>
              <a:ea typeface="Arial"/>
              <a:cs typeface="Arial"/>
              <a:sym typeface="Arial"/>
            </a:endParaRPr>
          </a:p>
        </p:txBody>
      </p:sp>
      <p:sp>
        <p:nvSpPr>
          <p:cNvPr id="732" name="Google Shape;732;p25"/>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07-12 Sprint 6 Demo</a:t>
            </a:r>
            <a:endParaRPr sz="1800" b="0" i="0" u="none" strike="noStrike" cap="none">
              <a:solidFill>
                <a:srgbClr val="747C74"/>
              </a:solidFill>
              <a:latin typeface="Calibri"/>
              <a:ea typeface="Calibri"/>
              <a:cs typeface="Calibri"/>
              <a:sym typeface="Calibri"/>
            </a:endParaRPr>
          </a:p>
        </p:txBody>
      </p:sp>
      <p:pic>
        <p:nvPicPr>
          <p:cNvPr id="733" name="Google Shape;733;p25"/>
          <p:cNvPicPr preferRelativeResize="0"/>
          <p:nvPr/>
        </p:nvPicPr>
        <p:blipFill rotWithShape="1">
          <a:blip r:embed="rId3">
            <a:alphaModFix/>
          </a:blip>
          <a:srcRect/>
          <a:stretch/>
        </p:blipFill>
        <p:spPr>
          <a:xfrm>
            <a:off x="312800" y="2966020"/>
            <a:ext cx="5609225" cy="2860979"/>
          </a:xfrm>
          <a:prstGeom prst="rect">
            <a:avLst/>
          </a:prstGeom>
          <a:noFill/>
          <a:ln>
            <a:noFill/>
          </a:ln>
        </p:spPr>
      </p:pic>
      <p:sp>
        <p:nvSpPr>
          <p:cNvPr id="734" name="Google Shape;734;p25"/>
          <p:cNvSpPr/>
          <p:nvPr/>
        </p:nvSpPr>
        <p:spPr>
          <a:xfrm>
            <a:off x="4988947" y="3428988"/>
            <a:ext cx="801600" cy="1841100"/>
          </a:xfrm>
          <a:prstGeom prst="rect">
            <a:avLst/>
          </a:prstGeom>
          <a:no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chemeClr val="dk1"/>
              </a:solidFill>
              <a:latin typeface="PT Serif"/>
              <a:ea typeface="PT Serif"/>
              <a:cs typeface="PT Serif"/>
              <a:sym typeface="PT Serif"/>
            </a:endParaRPr>
          </a:p>
        </p:txBody>
      </p:sp>
      <p:cxnSp>
        <p:nvCxnSpPr>
          <p:cNvPr id="735" name="Google Shape;735;p25"/>
          <p:cNvCxnSpPr/>
          <p:nvPr/>
        </p:nvCxnSpPr>
        <p:spPr>
          <a:xfrm rot="10800000" flipH="1">
            <a:off x="5792300" y="2355250"/>
            <a:ext cx="942900" cy="1226700"/>
          </a:xfrm>
          <a:prstGeom prst="straightConnector1">
            <a:avLst/>
          </a:prstGeom>
          <a:noFill/>
          <a:ln w="9525" cap="flat" cmpd="sng">
            <a:solidFill>
              <a:schemeClr val="accent2"/>
            </a:solidFill>
            <a:prstDash val="solid"/>
            <a:miter lim="800000"/>
            <a:headEnd type="none" w="sm" len="sm"/>
            <a:tailEnd type="none" w="sm" len="sm"/>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69"/>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27</a:t>
            </a:fld>
            <a:endParaRPr/>
          </a:p>
        </p:txBody>
      </p:sp>
      <p:sp>
        <p:nvSpPr>
          <p:cNvPr id="741" name="Google Shape;741;p69"/>
          <p:cNvSpPr txBox="1"/>
          <p:nvPr/>
        </p:nvSpPr>
        <p:spPr>
          <a:xfrm>
            <a:off x="102268" y="42111"/>
            <a:ext cx="11839074" cy="6376736"/>
          </a:xfrm>
          <a:prstGeom prst="rect">
            <a:avLst/>
          </a:prstGeom>
          <a:solidFill>
            <a:srgbClr val="FF00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cxnSp>
        <p:nvCxnSpPr>
          <p:cNvPr id="747" name="Google Shape;747;p57"/>
          <p:cNvCxnSpPr/>
          <p:nvPr/>
        </p:nvCxnSpPr>
        <p:spPr>
          <a:xfrm rot="10800000">
            <a:off x="8694795" y="22551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748" name="Google Shape;748;p57"/>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749" name="Google Shape;749;p57"/>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28</a:t>
            </a:fld>
            <a:endParaRPr sz="1200" b="0" i="0" u="none" strike="noStrike" cap="none">
              <a:solidFill>
                <a:srgbClr val="8A8A8A"/>
              </a:solidFill>
              <a:latin typeface="Source Sans Pro"/>
              <a:ea typeface="Source Sans Pro"/>
              <a:cs typeface="Source Sans Pro"/>
              <a:sym typeface="Source Sans Pro"/>
            </a:endParaRPr>
          </a:p>
        </p:txBody>
      </p:sp>
      <p:sp>
        <p:nvSpPr>
          <p:cNvPr id="750" name="Google Shape;750;p57"/>
          <p:cNvSpPr txBox="1"/>
          <p:nvPr/>
        </p:nvSpPr>
        <p:spPr>
          <a:xfrm>
            <a:off x="406690" y="711050"/>
            <a:ext cx="10993180" cy="100871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Lorem</a:t>
            </a:r>
            <a:endParaRPr sz="2800" b="0" i="0" u="none" strike="noStrike" cap="none">
              <a:solidFill>
                <a:schemeClr val="dk1"/>
              </a:solidFill>
              <a:latin typeface="PT Serif"/>
              <a:ea typeface="PT Serif"/>
              <a:cs typeface="PT Serif"/>
              <a:sym typeface="PT Serif"/>
            </a:endParaRPr>
          </a:p>
        </p:txBody>
      </p:sp>
      <p:sp>
        <p:nvSpPr>
          <p:cNvPr id="751" name="Google Shape;751;p57"/>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A</a:t>
            </a:r>
            <a:endParaRPr sz="1400" b="0" i="0" u="none" strike="noStrike" cap="none">
              <a:solidFill>
                <a:srgbClr val="000000"/>
              </a:solidFill>
              <a:latin typeface="Arial"/>
              <a:ea typeface="Arial"/>
              <a:cs typeface="Arial"/>
              <a:sym typeface="Arial"/>
            </a:endParaRPr>
          </a:p>
        </p:txBody>
      </p:sp>
      <p:sp>
        <p:nvSpPr>
          <p:cNvPr id="752" name="Google Shape;752;p57"/>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Lorem</a:t>
            </a:r>
            <a:endParaRPr sz="1400" b="0" i="0" u="none" strike="noStrike" cap="none">
              <a:solidFill>
                <a:srgbClr val="000000"/>
              </a:solidFill>
              <a:latin typeface="Arial"/>
              <a:ea typeface="Arial"/>
              <a:cs typeface="Arial"/>
              <a:sym typeface="Arial"/>
            </a:endParaRPr>
          </a:p>
        </p:txBody>
      </p:sp>
      <p:sp>
        <p:nvSpPr>
          <p:cNvPr id="753" name="Google Shape;753;p57"/>
          <p:cNvSpPr txBox="1"/>
          <p:nvPr/>
        </p:nvSpPr>
        <p:spPr>
          <a:xfrm>
            <a:off x="419100" y="1773936"/>
            <a:ext cx="4414272" cy="103412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000000"/>
              </a:solidFill>
              <a:latin typeface="Arial"/>
              <a:ea typeface="Arial"/>
              <a:cs typeface="Arial"/>
              <a:sym typeface="Arial"/>
            </a:endParaRPr>
          </a:p>
        </p:txBody>
      </p:sp>
      <p:sp>
        <p:nvSpPr>
          <p:cNvPr id="754" name="Google Shape;754;p57"/>
          <p:cNvSpPr txBox="1"/>
          <p:nvPr/>
        </p:nvSpPr>
        <p:spPr>
          <a:xfrm>
            <a:off x="8425546" y="6109251"/>
            <a:ext cx="3445011" cy="276959"/>
          </a:xfrm>
          <a:prstGeom prst="rect">
            <a:avLst/>
          </a:prstGeom>
          <a:noFill/>
          <a:ln>
            <a:noFill/>
          </a:ln>
        </p:spPr>
        <p:txBody>
          <a:bodyPr spcFirstLastPara="1" wrap="square" lIns="91425" tIns="45700" rIns="91425" bIns="45700" anchor="t" anchorCtr="0">
            <a:spAutoFit/>
          </a:bodyPr>
          <a:lstStyle/>
          <a:p>
            <a:pPr marL="0" marR="0" lvl="1" indent="0" algn="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Source Sans Pro"/>
                <a:ea typeface="Source Sans Pro"/>
                <a:cs typeface="Source Sans Pro"/>
                <a:sym typeface="Source Sans Pro"/>
              </a:rPr>
              <a:t>Link </a:t>
            </a:r>
            <a:endParaRPr sz="1200" b="0" i="0" u="none" strike="noStrike" cap="none">
              <a:solidFill>
                <a:srgbClr val="000000"/>
              </a:solidFill>
              <a:latin typeface="Source Sans Pro"/>
              <a:ea typeface="Source Sans Pro"/>
              <a:cs typeface="Source Sans Pro"/>
              <a:sym typeface="Source Sans Pro"/>
            </a:endParaRPr>
          </a:p>
        </p:txBody>
      </p:sp>
      <p:sp>
        <p:nvSpPr>
          <p:cNvPr id="755" name="Google Shape;755;p57"/>
          <p:cNvSpPr txBox="1"/>
          <p:nvPr/>
        </p:nvSpPr>
        <p:spPr>
          <a:xfrm>
            <a:off x="185931" y="2832385"/>
            <a:ext cx="4312968" cy="3251874"/>
          </a:xfrm>
          <a:prstGeom prst="rect">
            <a:avLst/>
          </a:prstGeom>
          <a:noFill/>
          <a:ln>
            <a:noFill/>
          </a:ln>
        </p:spPr>
        <p:txBody>
          <a:bodyPr spcFirstLastPara="1" wrap="square" lIns="91425" tIns="45700" rIns="91425" bIns="45700" anchor="t" anchorCtr="0">
            <a:normAutofit/>
          </a:bodyPr>
          <a:lstStyle/>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800" b="0" i="0" u="none" strike="noStrike" cap="none">
              <a:solidFill>
                <a:schemeClr val="dk2"/>
              </a:solidFill>
              <a:latin typeface="PT Serif"/>
              <a:ea typeface="PT Serif"/>
              <a:cs typeface="PT Serif"/>
              <a:sym typeface="PT Serif"/>
            </a:endParaRPr>
          </a:p>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p:txBody>
      </p:sp>
      <p:sp>
        <p:nvSpPr>
          <p:cNvPr id="756" name="Google Shape;756;p57"/>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07-12 Sprint 6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cxnSp>
        <p:nvCxnSpPr>
          <p:cNvPr id="762" name="Google Shape;762;p58"/>
          <p:cNvCxnSpPr/>
          <p:nvPr/>
        </p:nvCxnSpPr>
        <p:spPr>
          <a:xfrm rot="10800000">
            <a:off x="8694795" y="22551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763" name="Google Shape;763;p58"/>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764" name="Google Shape;764;p58"/>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29</a:t>
            </a:fld>
            <a:endParaRPr sz="1200" b="0" i="0" u="none" strike="noStrike" cap="none">
              <a:solidFill>
                <a:srgbClr val="8A8A8A"/>
              </a:solidFill>
              <a:latin typeface="Source Sans Pro"/>
              <a:ea typeface="Source Sans Pro"/>
              <a:cs typeface="Source Sans Pro"/>
              <a:sym typeface="Source Sans Pro"/>
            </a:endParaRPr>
          </a:p>
        </p:txBody>
      </p:sp>
      <p:sp>
        <p:nvSpPr>
          <p:cNvPr id="765" name="Google Shape;765;p58"/>
          <p:cNvSpPr txBox="1"/>
          <p:nvPr/>
        </p:nvSpPr>
        <p:spPr>
          <a:xfrm>
            <a:off x="406690" y="711050"/>
            <a:ext cx="10993180" cy="100871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Lorem</a:t>
            </a:r>
            <a:endParaRPr sz="2800" b="0" i="0" u="none" strike="noStrike" cap="none">
              <a:solidFill>
                <a:schemeClr val="dk1"/>
              </a:solidFill>
              <a:latin typeface="PT Serif"/>
              <a:ea typeface="PT Serif"/>
              <a:cs typeface="PT Serif"/>
              <a:sym typeface="PT Serif"/>
            </a:endParaRPr>
          </a:p>
        </p:txBody>
      </p:sp>
      <p:sp>
        <p:nvSpPr>
          <p:cNvPr id="766" name="Google Shape;766;p58"/>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A</a:t>
            </a:r>
            <a:endParaRPr sz="1400" b="0" i="0" u="none" strike="noStrike" cap="none">
              <a:solidFill>
                <a:srgbClr val="000000"/>
              </a:solidFill>
              <a:latin typeface="Arial"/>
              <a:ea typeface="Arial"/>
              <a:cs typeface="Arial"/>
              <a:sym typeface="Arial"/>
            </a:endParaRPr>
          </a:p>
        </p:txBody>
      </p:sp>
      <p:sp>
        <p:nvSpPr>
          <p:cNvPr id="767" name="Google Shape;767;p58"/>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Lorem</a:t>
            </a:r>
            <a:endParaRPr sz="1400" b="0" i="0" u="none" strike="noStrike" cap="none">
              <a:solidFill>
                <a:srgbClr val="000000"/>
              </a:solidFill>
              <a:latin typeface="Arial"/>
              <a:ea typeface="Arial"/>
              <a:cs typeface="Arial"/>
              <a:sym typeface="Arial"/>
            </a:endParaRPr>
          </a:p>
        </p:txBody>
      </p:sp>
      <p:sp>
        <p:nvSpPr>
          <p:cNvPr id="768" name="Google Shape;768;p58"/>
          <p:cNvSpPr txBox="1"/>
          <p:nvPr/>
        </p:nvSpPr>
        <p:spPr>
          <a:xfrm>
            <a:off x="419100" y="1773936"/>
            <a:ext cx="4414272" cy="103412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000000"/>
              </a:solidFill>
              <a:latin typeface="Arial"/>
              <a:ea typeface="Arial"/>
              <a:cs typeface="Arial"/>
              <a:sym typeface="Arial"/>
            </a:endParaRPr>
          </a:p>
        </p:txBody>
      </p:sp>
      <p:sp>
        <p:nvSpPr>
          <p:cNvPr id="769" name="Google Shape;769;p58"/>
          <p:cNvSpPr txBox="1"/>
          <p:nvPr/>
        </p:nvSpPr>
        <p:spPr>
          <a:xfrm>
            <a:off x="8425546" y="6109251"/>
            <a:ext cx="3445011" cy="276959"/>
          </a:xfrm>
          <a:prstGeom prst="rect">
            <a:avLst/>
          </a:prstGeom>
          <a:noFill/>
          <a:ln>
            <a:noFill/>
          </a:ln>
        </p:spPr>
        <p:txBody>
          <a:bodyPr spcFirstLastPara="1" wrap="square" lIns="91425" tIns="45700" rIns="91425" bIns="45700" anchor="t" anchorCtr="0">
            <a:spAutoFit/>
          </a:bodyPr>
          <a:lstStyle/>
          <a:p>
            <a:pPr marL="0" marR="0" lvl="1" indent="0" algn="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Source Sans Pro"/>
                <a:ea typeface="Source Sans Pro"/>
                <a:cs typeface="Source Sans Pro"/>
                <a:sym typeface="Source Sans Pro"/>
              </a:rPr>
              <a:t>Link </a:t>
            </a:r>
            <a:endParaRPr sz="1200" b="0" i="0" u="none" strike="noStrike" cap="none">
              <a:solidFill>
                <a:srgbClr val="000000"/>
              </a:solidFill>
              <a:latin typeface="Source Sans Pro"/>
              <a:ea typeface="Source Sans Pro"/>
              <a:cs typeface="Source Sans Pro"/>
              <a:sym typeface="Source Sans Pro"/>
            </a:endParaRPr>
          </a:p>
        </p:txBody>
      </p:sp>
      <p:sp>
        <p:nvSpPr>
          <p:cNvPr id="770" name="Google Shape;770;p58"/>
          <p:cNvSpPr txBox="1"/>
          <p:nvPr/>
        </p:nvSpPr>
        <p:spPr>
          <a:xfrm>
            <a:off x="185931" y="2832385"/>
            <a:ext cx="4312968" cy="3251874"/>
          </a:xfrm>
          <a:prstGeom prst="rect">
            <a:avLst/>
          </a:prstGeom>
          <a:noFill/>
          <a:ln>
            <a:noFill/>
          </a:ln>
        </p:spPr>
        <p:txBody>
          <a:bodyPr spcFirstLastPara="1" wrap="square" lIns="91425" tIns="45700" rIns="91425" bIns="45700" anchor="t" anchorCtr="0">
            <a:normAutofit/>
          </a:bodyPr>
          <a:lstStyle/>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800" b="0" i="0" u="none" strike="noStrike" cap="none">
              <a:solidFill>
                <a:schemeClr val="dk2"/>
              </a:solidFill>
              <a:latin typeface="PT Serif"/>
              <a:ea typeface="PT Serif"/>
              <a:cs typeface="PT Serif"/>
              <a:sym typeface="PT Serif"/>
            </a:endParaRPr>
          </a:p>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p:txBody>
      </p:sp>
      <p:sp>
        <p:nvSpPr>
          <p:cNvPr id="771" name="Google Shape;771;p58"/>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07-12 Sprint 6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5"/>
        <p:cNvGrpSpPr/>
        <p:nvPr/>
      </p:nvGrpSpPr>
      <p:grpSpPr>
        <a:xfrm>
          <a:off x="0" y="0"/>
          <a:ext cx="0" cy="0"/>
          <a:chOff x="0" y="0"/>
          <a:chExt cx="0" cy="0"/>
        </a:xfrm>
      </p:grpSpPr>
      <p:sp>
        <p:nvSpPr>
          <p:cNvPr id="226" name="Google Shape;226;p3"/>
          <p:cNvSpPr txBox="1">
            <a:spLocks noGrp="1"/>
          </p:cNvSpPr>
          <p:nvPr>
            <p:ph type="title"/>
          </p:nvPr>
        </p:nvSpPr>
        <p:spPr>
          <a:xfrm>
            <a:off x="320246" y="773318"/>
            <a:ext cx="4334881" cy="374153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385F"/>
              </a:buClr>
              <a:buSzPts val="3200"/>
              <a:buFont typeface="PT Serif"/>
              <a:buNone/>
            </a:pPr>
            <a:r>
              <a:rPr lang="en-US" sz="3200">
                <a:solidFill>
                  <a:srgbClr val="00385F"/>
                </a:solidFill>
              </a:rPr>
              <a:t>At the end of each sprint on Tuesdays, the team will run sprint reviews to showcase the sprint’s work for approval.</a:t>
            </a:r>
            <a:br>
              <a:rPr lang="en-US" sz="3200">
                <a:solidFill>
                  <a:srgbClr val="00385F"/>
                </a:solidFill>
              </a:rPr>
            </a:br>
            <a:r>
              <a:rPr lang="en-US" sz="3200">
                <a:solidFill>
                  <a:srgbClr val="00385F"/>
                </a:solidFill>
              </a:rPr>
              <a:t>The purpose of this meeting is:</a:t>
            </a:r>
            <a:endParaRPr/>
          </a:p>
        </p:txBody>
      </p:sp>
      <p:sp>
        <p:nvSpPr>
          <p:cNvPr id="227" name="Google Shape;227;p3"/>
          <p:cNvSpPr txBox="1"/>
          <p:nvPr/>
        </p:nvSpPr>
        <p:spPr>
          <a:xfrm>
            <a:off x="327680" y="406667"/>
            <a:ext cx="4246607" cy="36665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1400"/>
              <a:buFont typeface="Arial"/>
              <a:buNone/>
            </a:pPr>
            <a:r>
              <a:rPr lang="en-US" sz="1400" b="0" i="0" u="none" strike="noStrike" cap="none">
                <a:solidFill>
                  <a:schemeClr val="dk2"/>
                </a:solidFill>
                <a:latin typeface="Source Sans Pro"/>
                <a:ea typeface="Source Sans Pro"/>
                <a:cs typeface="Source Sans Pro"/>
                <a:sym typeface="Source Sans Pro"/>
              </a:rPr>
              <a:t>WELCOME TO THE SPRINT 6 DEMO</a:t>
            </a:r>
            <a:endParaRPr sz="1400" b="0" i="0" u="none" strike="noStrike" cap="none">
              <a:solidFill>
                <a:schemeClr val="dk2"/>
              </a:solidFill>
              <a:latin typeface="Arial"/>
              <a:ea typeface="Arial"/>
              <a:cs typeface="Arial"/>
              <a:sym typeface="Arial"/>
            </a:endParaRPr>
          </a:p>
        </p:txBody>
      </p:sp>
      <p:grpSp>
        <p:nvGrpSpPr>
          <p:cNvPr id="228" name="Google Shape;228;p3"/>
          <p:cNvGrpSpPr/>
          <p:nvPr/>
        </p:nvGrpSpPr>
        <p:grpSpPr>
          <a:xfrm>
            <a:off x="5638800" y="-7257"/>
            <a:ext cx="6560457" cy="6887028"/>
            <a:chOff x="5638800" y="0"/>
            <a:chExt cx="6560457" cy="6887028"/>
          </a:xfrm>
        </p:grpSpPr>
        <p:grpSp>
          <p:nvGrpSpPr>
            <p:cNvPr id="229" name="Google Shape;229;p3"/>
            <p:cNvGrpSpPr/>
            <p:nvPr/>
          </p:nvGrpSpPr>
          <p:grpSpPr>
            <a:xfrm>
              <a:off x="6094945" y="0"/>
              <a:ext cx="6104312" cy="6887028"/>
              <a:chOff x="5219700" y="0"/>
              <a:chExt cx="6972300" cy="6887028"/>
            </a:xfrm>
          </p:grpSpPr>
          <p:sp>
            <p:nvSpPr>
              <p:cNvPr id="230" name="Google Shape;230;p3"/>
              <p:cNvSpPr/>
              <p:nvPr/>
            </p:nvSpPr>
            <p:spPr>
              <a:xfrm>
                <a:off x="5219700" y="2286000"/>
                <a:ext cx="6972300" cy="2228850"/>
              </a:xfrm>
              <a:prstGeom prst="rect">
                <a:avLst/>
              </a:prstGeom>
              <a:solidFill>
                <a:srgbClr val="B9CC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B9CCE2"/>
                  </a:solidFill>
                  <a:latin typeface="Arial"/>
                  <a:ea typeface="Arial"/>
                  <a:cs typeface="Arial"/>
                  <a:sym typeface="Arial"/>
                </a:endParaRPr>
              </a:p>
            </p:txBody>
          </p:sp>
          <p:grpSp>
            <p:nvGrpSpPr>
              <p:cNvPr id="231" name="Google Shape;231;p3"/>
              <p:cNvGrpSpPr/>
              <p:nvPr/>
            </p:nvGrpSpPr>
            <p:grpSpPr>
              <a:xfrm>
                <a:off x="5219700" y="0"/>
                <a:ext cx="6972300" cy="6887028"/>
                <a:chOff x="5219700" y="0"/>
                <a:chExt cx="6972300" cy="6682968"/>
              </a:xfrm>
            </p:grpSpPr>
            <p:sp>
              <p:nvSpPr>
                <p:cNvPr id="232" name="Google Shape;232;p3"/>
                <p:cNvSpPr/>
                <p:nvPr/>
              </p:nvSpPr>
              <p:spPr>
                <a:xfrm>
                  <a:off x="5244567" y="4375777"/>
                  <a:ext cx="6939144" cy="2307191"/>
                </a:xfrm>
                <a:prstGeom prst="rect">
                  <a:avLst/>
                </a:prstGeom>
                <a:solidFill>
                  <a:srgbClr val="88A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B9CCE2"/>
                    </a:solidFill>
                    <a:latin typeface="Arial"/>
                    <a:ea typeface="Arial"/>
                    <a:cs typeface="Arial"/>
                    <a:sym typeface="Arial"/>
                  </a:endParaRPr>
                </a:p>
              </p:txBody>
            </p:sp>
            <p:sp>
              <p:nvSpPr>
                <p:cNvPr id="233" name="Google Shape;233;p3"/>
                <p:cNvSpPr/>
                <p:nvPr/>
              </p:nvSpPr>
              <p:spPr>
                <a:xfrm>
                  <a:off x="5219700" y="0"/>
                  <a:ext cx="6972300" cy="222885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B9CCE2"/>
                    </a:solidFill>
                    <a:latin typeface="Arial"/>
                    <a:ea typeface="Arial"/>
                    <a:cs typeface="Arial"/>
                    <a:sym typeface="Arial"/>
                  </a:endParaRPr>
                </a:p>
              </p:txBody>
            </p:sp>
          </p:grpSp>
        </p:grpSp>
        <p:sp>
          <p:nvSpPr>
            <p:cNvPr id="234" name="Google Shape;234;p3"/>
            <p:cNvSpPr/>
            <p:nvPr/>
          </p:nvSpPr>
          <p:spPr>
            <a:xfrm>
              <a:off x="5638800" y="3629"/>
              <a:ext cx="493486" cy="686525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5" name="Google Shape;235;p3"/>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lt1"/>
              </a:buClr>
              <a:buSzPts val="1200"/>
              <a:buFont typeface="Source Sans Pro"/>
              <a:buNone/>
            </a:pPr>
            <a:r>
              <a:rPr lang="en-US" sz="1200" b="0" i="0" u="none" strike="noStrike" cap="none">
                <a:solidFill>
                  <a:schemeClr val="lt1"/>
                </a:solidFill>
                <a:latin typeface="Source Sans Pro"/>
                <a:ea typeface="Source Sans Pro"/>
                <a:cs typeface="Source Sans Pro"/>
                <a:sym typeface="Source Sans Pro"/>
              </a:rPr>
              <a:t>Introduction</a:t>
            </a:r>
            <a:endParaRPr sz="1800" b="0" i="0" u="none" strike="noStrike" cap="none">
              <a:solidFill>
                <a:schemeClr val="lt1"/>
              </a:solidFill>
              <a:latin typeface="Calibri"/>
              <a:ea typeface="Calibri"/>
              <a:cs typeface="Calibri"/>
              <a:sym typeface="Calibri"/>
            </a:endParaRPr>
          </a:p>
        </p:txBody>
      </p:sp>
      <p:pic>
        <p:nvPicPr>
          <p:cNvPr id="236" name="Google Shape;236;p3"/>
          <p:cNvPicPr preferRelativeResize="0"/>
          <p:nvPr/>
        </p:nvPicPr>
        <p:blipFill rotWithShape="1">
          <a:blip r:embed="rId3">
            <a:alphaModFix/>
          </a:blip>
          <a:srcRect/>
          <a:stretch/>
        </p:blipFill>
        <p:spPr>
          <a:xfrm>
            <a:off x="10779955" y="664139"/>
            <a:ext cx="964943" cy="947280"/>
          </a:xfrm>
          <a:prstGeom prst="rect">
            <a:avLst/>
          </a:prstGeom>
          <a:noFill/>
          <a:ln>
            <a:noFill/>
          </a:ln>
        </p:spPr>
      </p:pic>
      <p:pic>
        <p:nvPicPr>
          <p:cNvPr id="237" name="Google Shape;237;p3"/>
          <p:cNvPicPr preferRelativeResize="0"/>
          <p:nvPr/>
        </p:nvPicPr>
        <p:blipFill rotWithShape="1">
          <a:blip r:embed="rId4">
            <a:alphaModFix/>
          </a:blip>
          <a:srcRect/>
          <a:stretch/>
        </p:blipFill>
        <p:spPr>
          <a:xfrm>
            <a:off x="10778416" y="3014524"/>
            <a:ext cx="1023366" cy="967026"/>
          </a:xfrm>
          <a:prstGeom prst="rect">
            <a:avLst/>
          </a:prstGeom>
          <a:noFill/>
          <a:ln>
            <a:noFill/>
          </a:ln>
        </p:spPr>
      </p:pic>
      <p:pic>
        <p:nvPicPr>
          <p:cNvPr id="238" name="Google Shape;238;p3"/>
          <p:cNvPicPr preferRelativeResize="0"/>
          <p:nvPr/>
        </p:nvPicPr>
        <p:blipFill rotWithShape="1">
          <a:blip r:embed="rId5">
            <a:alphaModFix/>
          </a:blip>
          <a:srcRect/>
          <a:stretch/>
        </p:blipFill>
        <p:spPr>
          <a:xfrm>
            <a:off x="10922884" y="5224437"/>
            <a:ext cx="850016" cy="833846"/>
          </a:xfrm>
          <a:prstGeom prst="rect">
            <a:avLst/>
          </a:prstGeom>
          <a:noFill/>
          <a:ln>
            <a:noFill/>
          </a:ln>
        </p:spPr>
      </p:pic>
      <p:grpSp>
        <p:nvGrpSpPr>
          <p:cNvPr id="239" name="Google Shape;239;p3"/>
          <p:cNvGrpSpPr/>
          <p:nvPr/>
        </p:nvGrpSpPr>
        <p:grpSpPr>
          <a:xfrm>
            <a:off x="6547644" y="866320"/>
            <a:ext cx="4105095" cy="1335945"/>
            <a:chOff x="409856" y="3855788"/>
            <a:chExt cx="4105095" cy="1335945"/>
          </a:xfrm>
        </p:grpSpPr>
        <p:sp>
          <p:nvSpPr>
            <p:cNvPr id="240" name="Google Shape;240;p3"/>
            <p:cNvSpPr txBox="1"/>
            <p:nvPr/>
          </p:nvSpPr>
          <p:spPr>
            <a:xfrm>
              <a:off x="409856" y="3859645"/>
              <a:ext cx="404166" cy="535464"/>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303A46"/>
                </a:buClr>
                <a:buSzPts val="4800"/>
                <a:buFont typeface="PT Serif"/>
                <a:buNone/>
              </a:pPr>
              <a:r>
                <a:rPr lang="en-US" sz="4000" b="1" i="0" u="none" strike="noStrike" cap="none">
                  <a:solidFill>
                    <a:schemeClr val="dk2"/>
                  </a:solidFill>
                  <a:latin typeface="PT Serif"/>
                  <a:ea typeface="PT Serif"/>
                  <a:cs typeface="PT Serif"/>
                  <a:sym typeface="PT Serif"/>
                </a:rPr>
                <a:t>1</a:t>
              </a:r>
              <a:endParaRPr sz="4000" b="0" i="0" u="none" strike="noStrike" cap="none">
                <a:solidFill>
                  <a:srgbClr val="000000"/>
                </a:solidFill>
                <a:latin typeface="Arial"/>
                <a:ea typeface="Arial"/>
                <a:cs typeface="Arial"/>
                <a:sym typeface="Arial"/>
              </a:endParaRPr>
            </a:p>
          </p:txBody>
        </p:sp>
        <p:sp>
          <p:nvSpPr>
            <p:cNvPr id="241" name="Google Shape;241;p3"/>
            <p:cNvSpPr txBox="1"/>
            <p:nvPr/>
          </p:nvSpPr>
          <p:spPr>
            <a:xfrm>
              <a:off x="1011985" y="3855788"/>
              <a:ext cx="3502966" cy="133594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2400"/>
                <a:buFont typeface="PT Serif"/>
                <a:buNone/>
              </a:pPr>
              <a:r>
                <a:rPr lang="en-US" sz="1800" b="0" i="0" u="none" strike="noStrike" cap="none">
                  <a:solidFill>
                    <a:schemeClr val="dk2"/>
                  </a:solidFill>
                  <a:latin typeface="PT Serif"/>
                  <a:ea typeface="PT Serif"/>
                  <a:cs typeface="PT Serif"/>
                  <a:sym typeface="PT Serif"/>
                </a:rPr>
                <a:t>To demo the accomplishments or functionality that was built over the past sprint</a:t>
              </a:r>
              <a:endParaRPr sz="1800" b="0" i="0" u="none" strike="noStrike" cap="none">
                <a:solidFill>
                  <a:srgbClr val="000000"/>
                </a:solidFill>
                <a:latin typeface="Arial"/>
                <a:ea typeface="Arial"/>
                <a:cs typeface="Arial"/>
                <a:sym typeface="Arial"/>
              </a:endParaRPr>
            </a:p>
          </p:txBody>
        </p:sp>
      </p:grpSp>
      <p:grpSp>
        <p:nvGrpSpPr>
          <p:cNvPr id="242" name="Google Shape;242;p3"/>
          <p:cNvGrpSpPr/>
          <p:nvPr/>
        </p:nvGrpSpPr>
        <p:grpSpPr>
          <a:xfrm>
            <a:off x="6547644" y="3217666"/>
            <a:ext cx="3875559" cy="1077547"/>
            <a:chOff x="4391305" y="3852592"/>
            <a:chExt cx="3875559" cy="1077547"/>
          </a:xfrm>
        </p:grpSpPr>
        <p:sp>
          <p:nvSpPr>
            <p:cNvPr id="243" name="Google Shape;243;p3"/>
            <p:cNvSpPr txBox="1"/>
            <p:nvPr/>
          </p:nvSpPr>
          <p:spPr>
            <a:xfrm>
              <a:off x="4986148" y="3852592"/>
              <a:ext cx="3280716" cy="1077547"/>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2400"/>
                <a:buFont typeface="PT Serif"/>
                <a:buNone/>
              </a:pPr>
              <a:r>
                <a:rPr lang="en-US" sz="1800" b="0" i="0" u="none" strike="noStrike" cap="none">
                  <a:solidFill>
                    <a:schemeClr val="dk2"/>
                  </a:solidFill>
                  <a:latin typeface="PT Serif"/>
                  <a:ea typeface="PT Serif"/>
                  <a:cs typeface="PT Serif"/>
                  <a:sym typeface="PT Serif"/>
                </a:rPr>
                <a:t>To get feedback and insights early and often</a:t>
              </a:r>
              <a:endParaRPr sz="1800" b="0" i="0" u="none" strike="noStrike" cap="none">
                <a:solidFill>
                  <a:srgbClr val="000000"/>
                </a:solidFill>
                <a:latin typeface="Arial"/>
                <a:ea typeface="Arial"/>
                <a:cs typeface="Arial"/>
                <a:sym typeface="Arial"/>
              </a:endParaRPr>
            </a:p>
          </p:txBody>
        </p:sp>
        <p:sp>
          <p:nvSpPr>
            <p:cNvPr id="244" name="Google Shape;244;p3"/>
            <p:cNvSpPr txBox="1"/>
            <p:nvPr/>
          </p:nvSpPr>
          <p:spPr>
            <a:xfrm>
              <a:off x="4391305" y="3853294"/>
              <a:ext cx="404166" cy="535464"/>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303A46"/>
                </a:buClr>
                <a:buSzPts val="4800"/>
                <a:buFont typeface="PT Serif"/>
                <a:buNone/>
              </a:pPr>
              <a:r>
                <a:rPr lang="en-US" sz="4000" b="1" i="0" u="none" strike="noStrike" cap="none">
                  <a:solidFill>
                    <a:schemeClr val="dk2"/>
                  </a:solidFill>
                  <a:latin typeface="PT Serif"/>
                  <a:ea typeface="PT Serif"/>
                  <a:cs typeface="PT Serif"/>
                  <a:sym typeface="PT Serif"/>
                </a:rPr>
                <a:t>2</a:t>
              </a:r>
              <a:endParaRPr sz="4000" b="0" i="0" u="none" strike="noStrike" cap="none">
                <a:solidFill>
                  <a:srgbClr val="000000"/>
                </a:solidFill>
                <a:latin typeface="Arial"/>
                <a:ea typeface="Arial"/>
                <a:cs typeface="Arial"/>
                <a:sym typeface="Arial"/>
              </a:endParaRPr>
            </a:p>
          </p:txBody>
        </p:sp>
      </p:grpSp>
      <p:grpSp>
        <p:nvGrpSpPr>
          <p:cNvPr id="245" name="Google Shape;245;p3"/>
          <p:cNvGrpSpPr/>
          <p:nvPr/>
        </p:nvGrpSpPr>
        <p:grpSpPr>
          <a:xfrm>
            <a:off x="6547644" y="5293609"/>
            <a:ext cx="3757708" cy="909127"/>
            <a:chOff x="8588654" y="3807371"/>
            <a:chExt cx="3757708" cy="909127"/>
          </a:xfrm>
        </p:grpSpPr>
        <p:sp>
          <p:nvSpPr>
            <p:cNvPr id="246" name="Google Shape;246;p3"/>
            <p:cNvSpPr txBox="1"/>
            <p:nvPr/>
          </p:nvSpPr>
          <p:spPr>
            <a:xfrm>
              <a:off x="9179946" y="3807371"/>
              <a:ext cx="3166416" cy="909127"/>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2400"/>
                <a:buFont typeface="PT Serif"/>
                <a:buNone/>
              </a:pPr>
              <a:r>
                <a:rPr lang="en-US" sz="1800" b="0" i="0" u="none" strike="noStrike" cap="none">
                  <a:solidFill>
                    <a:srgbClr val="202120"/>
                  </a:solidFill>
                  <a:latin typeface="PT Serif"/>
                  <a:ea typeface="PT Serif"/>
                  <a:cs typeface="PT Serif"/>
                  <a:sym typeface="PT Serif"/>
                </a:rPr>
                <a:t>To create transparency for anyone interested on the product and progress</a:t>
              </a:r>
              <a:endParaRPr sz="1800" b="0" i="0" u="none" strike="noStrike" cap="none">
                <a:solidFill>
                  <a:srgbClr val="202120"/>
                </a:solidFill>
                <a:latin typeface="Arial"/>
                <a:ea typeface="Arial"/>
                <a:cs typeface="Arial"/>
                <a:sym typeface="Arial"/>
              </a:endParaRPr>
            </a:p>
          </p:txBody>
        </p:sp>
        <p:sp>
          <p:nvSpPr>
            <p:cNvPr id="247" name="Google Shape;247;p3"/>
            <p:cNvSpPr txBox="1"/>
            <p:nvPr/>
          </p:nvSpPr>
          <p:spPr>
            <a:xfrm>
              <a:off x="8588654" y="3815193"/>
              <a:ext cx="404166" cy="535464"/>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303A46"/>
                </a:buClr>
                <a:buSzPts val="4800"/>
                <a:buFont typeface="PT Serif"/>
                <a:buNone/>
              </a:pPr>
              <a:r>
                <a:rPr lang="en-US" sz="4000" b="1" i="0" u="none" strike="noStrike" cap="none">
                  <a:solidFill>
                    <a:srgbClr val="202120"/>
                  </a:solidFill>
                  <a:latin typeface="PT Serif"/>
                  <a:ea typeface="PT Serif"/>
                  <a:cs typeface="PT Serif"/>
                  <a:sym typeface="PT Serif"/>
                </a:rPr>
                <a:t>3</a:t>
              </a:r>
              <a:endParaRPr sz="4000" b="0" i="0" u="none" strike="noStrike" cap="none">
                <a:solidFill>
                  <a:srgbClr val="202120"/>
                </a:solidFill>
                <a:latin typeface="Arial"/>
                <a:ea typeface="Arial"/>
                <a:cs typeface="Arial"/>
                <a:sym typeface="Arial"/>
              </a:endParaRPr>
            </a:p>
          </p:txBody>
        </p:sp>
      </p:grpSp>
      <p:sp>
        <p:nvSpPr>
          <p:cNvPr id="248" name="Google Shape;248;p3"/>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solidFill>
                  <a:schemeClr val="lt1"/>
                </a:solidFill>
                <a:latin typeface="Source Sans Pro"/>
                <a:ea typeface="Source Sans Pro"/>
                <a:cs typeface="Source Sans Pro"/>
                <a:sym typeface="Source Sans Pro"/>
              </a:rPr>
              <a:t>3</a:t>
            </a:fld>
            <a:endParaRPr>
              <a:solidFill>
                <a:schemeClr val="lt1"/>
              </a:solidFill>
              <a:latin typeface="Source Sans Pro"/>
              <a:ea typeface="Source Sans Pro"/>
              <a:cs typeface="Source Sans Pro"/>
              <a:sym typeface="Source Sans Pro"/>
            </a:endParaRPr>
          </a:p>
        </p:txBody>
      </p:sp>
      <p:sp>
        <p:nvSpPr>
          <p:cNvPr id="249" name="Google Shape;249;p3"/>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07-12 Sprint 6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cxnSp>
        <p:nvCxnSpPr>
          <p:cNvPr id="777" name="Google Shape;777;p59"/>
          <p:cNvCxnSpPr/>
          <p:nvPr/>
        </p:nvCxnSpPr>
        <p:spPr>
          <a:xfrm rot="10800000">
            <a:off x="8694795" y="22551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778" name="Google Shape;778;p59"/>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779" name="Google Shape;779;p59"/>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30</a:t>
            </a:fld>
            <a:endParaRPr sz="1200" b="0" i="0" u="none" strike="noStrike" cap="none">
              <a:solidFill>
                <a:srgbClr val="8A8A8A"/>
              </a:solidFill>
              <a:latin typeface="Source Sans Pro"/>
              <a:ea typeface="Source Sans Pro"/>
              <a:cs typeface="Source Sans Pro"/>
              <a:sym typeface="Source Sans Pro"/>
            </a:endParaRPr>
          </a:p>
        </p:txBody>
      </p:sp>
      <p:sp>
        <p:nvSpPr>
          <p:cNvPr id="780" name="Google Shape;780;p59"/>
          <p:cNvSpPr txBox="1"/>
          <p:nvPr/>
        </p:nvSpPr>
        <p:spPr>
          <a:xfrm>
            <a:off x="406690" y="711050"/>
            <a:ext cx="10993180" cy="100871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Lorem</a:t>
            </a:r>
            <a:endParaRPr sz="2800" b="0" i="0" u="none" strike="noStrike" cap="none">
              <a:solidFill>
                <a:schemeClr val="dk1"/>
              </a:solidFill>
              <a:latin typeface="PT Serif"/>
              <a:ea typeface="PT Serif"/>
              <a:cs typeface="PT Serif"/>
              <a:sym typeface="PT Serif"/>
            </a:endParaRPr>
          </a:p>
        </p:txBody>
      </p:sp>
      <p:sp>
        <p:nvSpPr>
          <p:cNvPr id="781" name="Google Shape;781;p59"/>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A</a:t>
            </a:r>
            <a:endParaRPr sz="1400" b="0" i="0" u="none" strike="noStrike" cap="none">
              <a:solidFill>
                <a:srgbClr val="000000"/>
              </a:solidFill>
              <a:latin typeface="Arial"/>
              <a:ea typeface="Arial"/>
              <a:cs typeface="Arial"/>
              <a:sym typeface="Arial"/>
            </a:endParaRPr>
          </a:p>
        </p:txBody>
      </p:sp>
      <p:sp>
        <p:nvSpPr>
          <p:cNvPr id="782" name="Google Shape;782;p59"/>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Lorem</a:t>
            </a:r>
            <a:endParaRPr sz="1400" b="0" i="0" u="none" strike="noStrike" cap="none">
              <a:solidFill>
                <a:srgbClr val="000000"/>
              </a:solidFill>
              <a:latin typeface="Arial"/>
              <a:ea typeface="Arial"/>
              <a:cs typeface="Arial"/>
              <a:sym typeface="Arial"/>
            </a:endParaRPr>
          </a:p>
        </p:txBody>
      </p:sp>
      <p:sp>
        <p:nvSpPr>
          <p:cNvPr id="783" name="Google Shape;783;p59"/>
          <p:cNvSpPr txBox="1"/>
          <p:nvPr/>
        </p:nvSpPr>
        <p:spPr>
          <a:xfrm>
            <a:off x="419100" y="1773936"/>
            <a:ext cx="4414272" cy="103412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000000"/>
              </a:solidFill>
              <a:latin typeface="Arial"/>
              <a:ea typeface="Arial"/>
              <a:cs typeface="Arial"/>
              <a:sym typeface="Arial"/>
            </a:endParaRPr>
          </a:p>
        </p:txBody>
      </p:sp>
      <p:sp>
        <p:nvSpPr>
          <p:cNvPr id="784" name="Google Shape;784;p59"/>
          <p:cNvSpPr txBox="1"/>
          <p:nvPr/>
        </p:nvSpPr>
        <p:spPr>
          <a:xfrm>
            <a:off x="8425546" y="6109251"/>
            <a:ext cx="3445011" cy="276959"/>
          </a:xfrm>
          <a:prstGeom prst="rect">
            <a:avLst/>
          </a:prstGeom>
          <a:noFill/>
          <a:ln>
            <a:noFill/>
          </a:ln>
        </p:spPr>
        <p:txBody>
          <a:bodyPr spcFirstLastPara="1" wrap="square" lIns="91425" tIns="45700" rIns="91425" bIns="45700" anchor="t" anchorCtr="0">
            <a:spAutoFit/>
          </a:bodyPr>
          <a:lstStyle/>
          <a:p>
            <a:pPr marL="0" marR="0" lvl="1" indent="0" algn="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Source Sans Pro"/>
                <a:ea typeface="Source Sans Pro"/>
                <a:cs typeface="Source Sans Pro"/>
                <a:sym typeface="Source Sans Pro"/>
              </a:rPr>
              <a:t>Link </a:t>
            </a:r>
            <a:endParaRPr sz="1200" b="0" i="0" u="none" strike="noStrike" cap="none">
              <a:solidFill>
                <a:srgbClr val="000000"/>
              </a:solidFill>
              <a:latin typeface="Source Sans Pro"/>
              <a:ea typeface="Source Sans Pro"/>
              <a:cs typeface="Source Sans Pro"/>
              <a:sym typeface="Source Sans Pro"/>
            </a:endParaRPr>
          </a:p>
        </p:txBody>
      </p:sp>
      <p:sp>
        <p:nvSpPr>
          <p:cNvPr id="785" name="Google Shape;785;p59"/>
          <p:cNvSpPr txBox="1"/>
          <p:nvPr/>
        </p:nvSpPr>
        <p:spPr>
          <a:xfrm>
            <a:off x="185931" y="2832385"/>
            <a:ext cx="4312968" cy="3251874"/>
          </a:xfrm>
          <a:prstGeom prst="rect">
            <a:avLst/>
          </a:prstGeom>
          <a:noFill/>
          <a:ln>
            <a:noFill/>
          </a:ln>
        </p:spPr>
        <p:txBody>
          <a:bodyPr spcFirstLastPara="1" wrap="square" lIns="91425" tIns="45700" rIns="91425" bIns="45700" anchor="t" anchorCtr="0">
            <a:normAutofit/>
          </a:bodyPr>
          <a:lstStyle/>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800" b="0" i="0" u="none" strike="noStrike" cap="none">
              <a:solidFill>
                <a:schemeClr val="dk2"/>
              </a:solidFill>
              <a:latin typeface="PT Serif"/>
              <a:ea typeface="PT Serif"/>
              <a:cs typeface="PT Serif"/>
              <a:sym typeface="PT Serif"/>
            </a:endParaRPr>
          </a:p>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p:txBody>
      </p:sp>
      <p:sp>
        <p:nvSpPr>
          <p:cNvPr id="786" name="Google Shape;786;p59"/>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07-12 Sprint 6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60"/>
          <p:cNvSpPr txBox="1">
            <a:spLocks noGrp="1"/>
          </p:cNvSpPr>
          <p:nvPr>
            <p:ph type="title"/>
          </p:nvPr>
        </p:nvSpPr>
        <p:spPr>
          <a:xfrm>
            <a:off x="411480" y="457200"/>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a:t>Sprint __ Deliverables – __ </a:t>
            </a:r>
            <a:endParaRPr sz="2800"/>
          </a:p>
        </p:txBody>
      </p:sp>
      <p:sp>
        <p:nvSpPr>
          <p:cNvPr id="792" name="Google Shape;792;p60"/>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31</a:t>
            </a:fld>
            <a:endParaRPr>
              <a:latin typeface="Source Sans Pro"/>
              <a:ea typeface="Source Sans Pro"/>
              <a:cs typeface="Source Sans Pro"/>
              <a:sym typeface="Source Sans Pro"/>
            </a:endParaRPr>
          </a:p>
        </p:txBody>
      </p:sp>
      <p:graphicFrame>
        <p:nvGraphicFramePr>
          <p:cNvPr id="793" name="Google Shape;793;p60"/>
          <p:cNvGraphicFramePr/>
          <p:nvPr/>
        </p:nvGraphicFramePr>
        <p:xfrm>
          <a:off x="411480" y="914400"/>
          <a:ext cx="3000000" cy="3000000"/>
        </p:xfrm>
        <a:graphic>
          <a:graphicData uri="http://schemas.openxmlformats.org/drawingml/2006/table">
            <a:tbl>
              <a:tblPr>
                <a:noFill/>
                <a:tableStyleId>{88787D15-86B7-4979-A24B-4D200254BBE8}</a:tableStyleId>
              </a:tblPr>
              <a:tblGrid>
                <a:gridCol w="924400">
                  <a:extLst>
                    <a:ext uri="{9D8B030D-6E8A-4147-A177-3AD203B41FA5}">
                      <a16:colId xmlns:a16="http://schemas.microsoft.com/office/drawing/2014/main" val="20000"/>
                    </a:ext>
                  </a:extLst>
                </a:gridCol>
                <a:gridCol w="3985425">
                  <a:extLst>
                    <a:ext uri="{9D8B030D-6E8A-4147-A177-3AD203B41FA5}">
                      <a16:colId xmlns:a16="http://schemas.microsoft.com/office/drawing/2014/main" val="20001"/>
                    </a:ext>
                  </a:extLst>
                </a:gridCol>
                <a:gridCol w="747200">
                  <a:extLst>
                    <a:ext uri="{9D8B030D-6E8A-4147-A177-3AD203B41FA5}">
                      <a16:colId xmlns:a16="http://schemas.microsoft.com/office/drawing/2014/main" val="20002"/>
                    </a:ext>
                  </a:extLst>
                </a:gridCol>
                <a:gridCol w="914150">
                  <a:extLst>
                    <a:ext uri="{9D8B030D-6E8A-4147-A177-3AD203B41FA5}">
                      <a16:colId xmlns:a16="http://schemas.microsoft.com/office/drawing/2014/main" val="20003"/>
                    </a:ext>
                  </a:extLst>
                </a:gridCol>
                <a:gridCol w="2039350">
                  <a:extLst>
                    <a:ext uri="{9D8B030D-6E8A-4147-A177-3AD203B41FA5}">
                      <a16:colId xmlns:a16="http://schemas.microsoft.com/office/drawing/2014/main" val="20004"/>
                    </a:ext>
                  </a:extLst>
                </a:gridCol>
                <a:gridCol w="1348450">
                  <a:extLst>
                    <a:ext uri="{9D8B030D-6E8A-4147-A177-3AD203B41FA5}">
                      <a16:colId xmlns:a16="http://schemas.microsoft.com/office/drawing/2014/main" val="20005"/>
                    </a:ext>
                  </a:extLst>
                </a:gridCol>
                <a:gridCol w="1370600">
                  <a:extLst>
                    <a:ext uri="{9D8B030D-6E8A-4147-A177-3AD203B41FA5}">
                      <a16:colId xmlns:a16="http://schemas.microsoft.com/office/drawing/2014/main" val="20006"/>
                    </a:ext>
                  </a:extLst>
                </a:gridCol>
              </a:tblGrid>
              <a:tr h="362500">
                <a:tc>
                  <a:txBody>
                    <a:bodyPr/>
                    <a:lstStyle/>
                    <a:p>
                      <a:pPr marL="0" marR="0" lvl="0" indent="0" algn="l" rtl="0">
                        <a:lnSpc>
                          <a:spcPct val="100000"/>
                        </a:lnSpc>
                        <a:spcBef>
                          <a:spcPts val="0"/>
                        </a:spcBef>
                        <a:spcAft>
                          <a:spcPts val="0"/>
                        </a:spcAft>
                        <a:buClr>
                          <a:schemeClr val="accent1"/>
                        </a:buClr>
                        <a:buSzPts val="1100"/>
                        <a:buFont typeface="Source Sans Pro SemiBold"/>
                        <a:buNone/>
                      </a:pPr>
                      <a:r>
                        <a:rPr lang="en-US" sz="1000" u="none" strike="noStrike" cap="none">
                          <a:solidFill>
                            <a:schemeClr val="accent1"/>
                          </a:solidFill>
                          <a:latin typeface="Source Sans Pro SemiBold"/>
                          <a:ea typeface="Source Sans Pro SemiBold"/>
                          <a:cs typeface="Source Sans Pro SemiBold"/>
                          <a:sym typeface="Source Sans Pro SemiBold"/>
                        </a:rPr>
                        <a:t>EPIC</a:t>
                      </a:r>
                      <a:endParaRPr sz="1000" u="none" strike="noStrike" cap="none">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100"/>
                        <a:buFont typeface="Source Sans Pro SemiBold"/>
                        <a:buNone/>
                      </a:pPr>
                      <a:r>
                        <a:rPr lang="en-US" sz="1000" b="0" i="0" u="none" strike="noStrike" cap="none">
                          <a:solidFill>
                            <a:srgbClr val="022D50"/>
                          </a:solidFill>
                          <a:latin typeface="Source Sans Pro SemiBold"/>
                          <a:ea typeface="Source Sans Pro SemiBold"/>
                          <a:cs typeface="Source Sans Pro SemiBold"/>
                          <a:sym typeface="Source Sans Pro SemiBold"/>
                        </a:rPr>
                        <a:t>STORY</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cap="none">
                          <a:solidFill>
                            <a:schemeClr val="accent1"/>
                          </a:solidFill>
                          <a:latin typeface="Source Sans Pro SemiBold"/>
                          <a:ea typeface="Source Sans Pro SemiBold"/>
                          <a:cs typeface="Source Sans Pro SemiBold"/>
                          <a:sym typeface="Source Sans Pro SemiBold"/>
                        </a:rPr>
                        <a:t>ESTIMATE</a:t>
                      </a:r>
                      <a:endParaRPr sz="1000" u="none" strike="noStrike" cap="none">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ASSIGNED</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OUTPUT</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REVIEWED W/ VA-PO</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cap="none">
                          <a:solidFill>
                            <a:schemeClr val="accent1"/>
                          </a:solidFill>
                          <a:latin typeface="Source Sans Pro SemiBold"/>
                          <a:ea typeface="Source Sans Pro SemiBold"/>
                          <a:cs typeface="Source Sans Pro SemiBold"/>
                          <a:sym typeface="Source Sans Pro SemiBold"/>
                        </a:rPr>
                        <a:t>SPRINT TEAM GOAL COMPLETED?</a:t>
                      </a:r>
                      <a:endParaRPr sz="1000" u="none" strike="noStrike" cap="none">
                        <a:latin typeface="Source Sans Pro SemiBold"/>
                        <a:ea typeface="Source Sans Pro SemiBold"/>
                        <a:cs typeface="Source Sans Pro SemiBold"/>
                        <a:sym typeface="Source Sans Pro SemiBold"/>
                      </a:endParaRPr>
                    </a:p>
                  </a:txBody>
                  <a:tcPr marL="91450" marR="914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036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R</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none" strike="noStrike" cap="none">
                          <a:solidFill>
                            <a:schemeClr val="dk2"/>
                          </a:solidFill>
                          <a:latin typeface="Source Sans Pro"/>
                          <a:ea typeface="Source Sans Pro"/>
                          <a:cs typeface="Source Sans Pro"/>
                          <a:sym typeface="Source Sans Pro"/>
                        </a:rPr>
                        <a:t>#40000 Lorem</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7/12/2022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1"/>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none" strike="noStrike" cap="none">
                          <a:solidFill>
                            <a:schemeClr val="dk2"/>
                          </a:solidFill>
                          <a:latin typeface="Source Sans Pro"/>
                          <a:ea typeface="Source Sans Pro"/>
                          <a:cs typeface="Source Sans Pro"/>
                          <a:sym typeface="Source Sans Pro"/>
                        </a:rPr>
                        <a:t>#40000 Lorem</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7/12/2022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none" strike="noStrike" cap="none">
                          <a:solidFill>
                            <a:schemeClr val="dk2"/>
                          </a:solidFill>
                          <a:latin typeface="Source Sans Pro"/>
                          <a:ea typeface="Source Sans Pro"/>
                          <a:cs typeface="Source Sans Pro"/>
                          <a:sym typeface="Source Sans Pro"/>
                        </a:rPr>
                        <a:t>#40000 Lorem</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7/12/2022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none" strike="noStrike" cap="none">
                          <a:solidFill>
                            <a:schemeClr val="dk2"/>
                          </a:solidFill>
                          <a:latin typeface="Source Sans Pro"/>
                          <a:ea typeface="Source Sans Pro"/>
                          <a:cs typeface="Source Sans Pro"/>
                          <a:sym typeface="Source Sans Pro"/>
                        </a:rPr>
                        <a:t>#40000 Lorem</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7/12/2022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4"/>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none" strike="noStrike" cap="none">
                          <a:solidFill>
                            <a:schemeClr val="dk2"/>
                          </a:solidFill>
                          <a:latin typeface="Source Sans Pro"/>
                          <a:ea typeface="Source Sans Pro"/>
                          <a:cs typeface="Source Sans Pro"/>
                          <a:sym typeface="Source Sans Pro"/>
                        </a:rPr>
                        <a:t>#40000 Lorem</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7/12/2022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5"/>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none" strike="noStrike" cap="none">
                          <a:solidFill>
                            <a:schemeClr val="dk2"/>
                          </a:solidFill>
                          <a:latin typeface="Source Sans Pro"/>
                          <a:ea typeface="Source Sans Pro"/>
                          <a:cs typeface="Source Sans Pro"/>
                          <a:sym typeface="Source Sans Pro"/>
                        </a:rPr>
                        <a:t>#40000 Lorem</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7/12/2022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6"/>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none" strike="noStrike" cap="none">
                          <a:solidFill>
                            <a:schemeClr val="dk2"/>
                          </a:solidFill>
                          <a:latin typeface="Source Sans Pro"/>
                          <a:ea typeface="Source Sans Pro"/>
                          <a:cs typeface="Source Sans Pro"/>
                          <a:sym typeface="Source Sans Pro"/>
                        </a:rPr>
                        <a:t>#40000 Lorem</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7/12/2022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7"/>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none" strike="noStrike" cap="none">
                          <a:solidFill>
                            <a:schemeClr val="dk2"/>
                          </a:solidFill>
                          <a:latin typeface="Source Sans Pro"/>
                          <a:ea typeface="Source Sans Pro"/>
                          <a:cs typeface="Source Sans Pro"/>
                          <a:sym typeface="Source Sans Pro"/>
                        </a:rPr>
                        <a:t>#40000 Lorem</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7/12/2022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8"/>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none" strike="noStrike" cap="none">
                          <a:solidFill>
                            <a:schemeClr val="dk2"/>
                          </a:solidFill>
                          <a:latin typeface="Source Sans Pro"/>
                          <a:ea typeface="Source Sans Pro"/>
                          <a:cs typeface="Source Sans Pro"/>
                          <a:sym typeface="Source Sans Pro"/>
                        </a:rPr>
                        <a:t>#40000 Lorem</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7/12/2022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9"/>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none" strike="noStrike" cap="none">
                          <a:solidFill>
                            <a:schemeClr val="dk2"/>
                          </a:solidFill>
                          <a:latin typeface="Source Sans Pro"/>
                          <a:ea typeface="Source Sans Pro"/>
                          <a:cs typeface="Source Sans Pro"/>
                          <a:sym typeface="Source Sans Pro"/>
                        </a:rPr>
                        <a:t>#40000 Lorem</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7/12/2022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
        <p:nvSpPr>
          <p:cNvPr id="794" name="Google Shape;794;p60"/>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Sprint 5 Deliverables</a:t>
            </a:r>
            <a:endParaRPr sz="1800" b="0" i="0" u="none" strike="noStrike" cap="none">
              <a:solidFill>
                <a:schemeClr val="dk1"/>
              </a:solidFill>
              <a:latin typeface="Calibri"/>
              <a:ea typeface="Calibri"/>
              <a:cs typeface="Calibri"/>
              <a:sym typeface="Calibri"/>
            </a:endParaRPr>
          </a:p>
        </p:txBody>
      </p:sp>
      <p:sp>
        <p:nvSpPr>
          <p:cNvPr id="795" name="Google Shape;795;p60"/>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07-12 Sprint 6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99"/>
        <p:cNvGrpSpPr/>
        <p:nvPr/>
      </p:nvGrpSpPr>
      <p:grpSpPr>
        <a:xfrm>
          <a:off x="0" y="0"/>
          <a:ext cx="0" cy="0"/>
          <a:chOff x="0" y="0"/>
          <a:chExt cx="0" cy="0"/>
        </a:xfrm>
      </p:grpSpPr>
      <p:sp>
        <p:nvSpPr>
          <p:cNvPr id="800" name="Google Shape;800;p78"/>
          <p:cNvSpPr/>
          <p:nvPr/>
        </p:nvSpPr>
        <p:spPr>
          <a:xfrm>
            <a:off x="1359414" y="1784146"/>
            <a:ext cx="2077456" cy="4343910"/>
          </a:xfrm>
          <a:prstGeom prst="rect">
            <a:avLst/>
          </a:prstGeom>
          <a:solidFill>
            <a:srgbClr val="D3E9F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Calibri"/>
              <a:buNone/>
            </a:pPr>
            <a:endParaRPr sz="900" b="0" i="0" u="none" strike="noStrike" cap="none">
              <a:solidFill>
                <a:srgbClr val="FDFFFD"/>
              </a:solidFill>
              <a:latin typeface="PT Serif"/>
              <a:ea typeface="PT Serif"/>
              <a:cs typeface="PT Serif"/>
              <a:sym typeface="PT Serif"/>
            </a:endParaRPr>
          </a:p>
        </p:txBody>
      </p:sp>
      <p:cxnSp>
        <p:nvCxnSpPr>
          <p:cNvPr id="801" name="Google Shape;801;p78"/>
          <p:cNvCxnSpPr/>
          <p:nvPr/>
        </p:nvCxnSpPr>
        <p:spPr>
          <a:xfrm>
            <a:off x="11498181" y="1746163"/>
            <a:ext cx="0" cy="4345725"/>
          </a:xfrm>
          <a:prstGeom prst="straightConnector1">
            <a:avLst/>
          </a:prstGeom>
          <a:noFill/>
          <a:ln w="9525" cap="flat" cmpd="sng">
            <a:solidFill>
              <a:srgbClr val="7F7F7F"/>
            </a:solidFill>
            <a:prstDash val="solid"/>
            <a:round/>
            <a:headEnd type="none" w="sm" len="sm"/>
            <a:tailEnd type="none" w="sm" len="sm"/>
          </a:ln>
        </p:spPr>
      </p:cxnSp>
      <p:sp>
        <p:nvSpPr>
          <p:cNvPr id="802" name="Google Shape;802;p78"/>
          <p:cNvSpPr txBox="1">
            <a:spLocks noGrp="1"/>
          </p:cNvSpPr>
          <p:nvPr>
            <p:ph type="title"/>
          </p:nvPr>
        </p:nvSpPr>
        <p:spPr>
          <a:xfrm>
            <a:off x="287025" y="380189"/>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Sprint 1 will run April 20 to May 3</a:t>
            </a:r>
            <a:r>
              <a:rPr lang="en-US" baseline="30000"/>
              <a:t>rd</a:t>
            </a:r>
            <a:endParaRPr/>
          </a:p>
        </p:txBody>
      </p:sp>
      <p:sp>
        <p:nvSpPr>
          <p:cNvPr id="803" name="Google Shape;803;p78"/>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32</a:t>
            </a:fld>
            <a:endParaRPr>
              <a:latin typeface="Source Sans Pro"/>
              <a:ea typeface="Source Sans Pro"/>
              <a:cs typeface="Source Sans Pro"/>
              <a:sym typeface="Source Sans Pro"/>
            </a:endParaRPr>
          </a:p>
        </p:txBody>
      </p:sp>
      <p:sp>
        <p:nvSpPr>
          <p:cNvPr id="804" name="Google Shape;804;p78"/>
          <p:cNvSpPr txBox="1"/>
          <p:nvPr/>
        </p:nvSpPr>
        <p:spPr>
          <a:xfrm>
            <a:off x="1409511" y="1805982"/>
            <a:ext cx="658087"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 04/20 – 04/26</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805" name="Google Shape;805;p78"/>
          <p:cNvSpPr txBox="1"/>
          <p:nvPr/>
        </p:nvSpPr>
        <p:spPr>
          <a:xfrm>
            <a:off x="2442401" y="1822797"/>
            <a:ext cx="662157"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2: 04/27 – 05/03</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806" name="Google Shape;806;p78"/>
          <p:cNvSpPr txBox="1"/>
          <p:nvPr/>
        </p:nvSpPr>
        <p:spPr>
          <a:xfrm>
            <a:off x="3532243" y="1817161"/>
            <a:ext cx="67452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3: 05/04 – 05/10</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807" name="Google Shape;807;p78"/>
          <p:cNvSpPr txBox="1"/>
          <p:nvPr/>
        </p:nvSpPr>
        <p:spPr>
          <a:xfrm>
            <a:off x="4596502" y="1815352"/>
            <a:ext cx="616179"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4: 05/11- 05/17</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808" name="Google Shape;808;p78"/>
          <p:cNvSpPr txBox="1"/>
          <p:nvPr/>
        </p:nvSpPr>
        <p:spPr>
          <a:xfrm>
            <a:off x="6628815" y="1817701"/>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6: 05/25 – 05/31</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809" name="Google Shape;809;p78"/>
          <p:cNvSpPr txBox="1"/>
          <p:nvPr/>
        </p:nvSpPr>
        <p:spPr>
          <a:xfrm>
            <a:off x="5637808" y="1805982"/>
            <a:ext cx="667633"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5: 05/18 – 05/24</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810" name="Google Shape;810;p78"/>
          <p:cNvSpPr txBox="1"/>
          <p:nvPr/>
        </p:nvSpPr>
        <p:spPr>
          <a:xfrm>
            <a:off x="1362215"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1</a:t>
            </a:r>
            <a:endParaRPr sz="1400" b="0" i="0" u="none" strike="noStrike" cap="none">
              <a:solidFill>
                <a:srgbClr val="000000"/>
              </a:solidFill>
              <a:latin typeface="Arial"/>
              <a:ea typeface="Arial"/>
              <a:cs typeface="Arial"/>
              <a:sym typeface="Arial"/>
            </a:endParaRPr>
          </a:p>
        </p:txBody>
      </p:sp>
      <p:sp>
        <p:nvSpPr>
          <p:cNvPr id="811" name="Google Shape;811;p78"/>
          <p:cNvSpPr txBox="1"/>
          <p:nvPr/>
        </p:nvSpPr>
        <p:spPr>
          <a:xfrm>
            <a:off x="3512389"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2</a:t>
            </a:r>
            <a:endParaRPr sz="1400" b="0" i="0" u="none" strike="noStrike" cap="none">
              <a:solidFill>
                <a:srgbClr val="000000"/>
              </a:solidFill>
              <a:latin typeface="Arial"/>
              <a:ea typeface="Arial"/>
              <a:cs typeface="Arial"/>
              <a:sym typeface="Arial"/>
            </a:endParaRPr>
          </a:p>
        </p:txBody>
      </p:sp>
      <p:sp>
        <p:nvSpPr>
          <p:cNvPr id="812" name="Google Shape;812;p78"/>
          <p:cNvSpPr txBox="1"/>
          <p:nvPr/>
        </p:nvSpPr>
        <p:spPr>
          <a:xfrm>
            <a:off x="5595468"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3</a:t>
            </a:r>
            <a:endParaRPr sz="1400" b="0" i="0" u="none" strike="noStrike" cap="none">
              <a:solidFill>
                <a:srgbClr val="000000"/>
              </a:solidFill>
              <a:latin typeface="Arial"/>
              <a:ea typeface="Arial"/>
              <a:cs typeface="Arial"/>
              <a:sym typeface="Arial"/>
            </a:endParaRPr>
          </a:p>
        </p:txBody>
      </p:sp>
      <p:sp>
        <p:nvSpPr>
          <p:cNvPr id="813" name="Google Shape;813;p78"/>
          <p:cNvSpPr txBox="1"/>
          <p:nvPr/>
        </p:nvSpPr>
        <p:spPr>
          <a:xfrm>
            <a:off x="7633928" y="1822925"/>
            <a:ext cx="66084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7: 06/01 – 06/07</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814" name="Google Shape;814;p78"/>
          <p:cNvSpPr txBox="1"/>
          <p:nvPr/>
        </p:nvSpPr>
        <p:spPr>
          <a:xfrm>
            <a:off x="7559976" y="1571003"/>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4</a:t>
            </a:r>
            <a:endParaRPr sz="1400" b="0" i="0" u="none" strike="noStrike" cap="none">
              <a:solidFill>
                <a:srgbClr val="000000"/>
              </a:solidFill>
              <a:latin typeface="Arial"/>
              <a:ea typeface="Arial"/>
              <a:cs typeface="Arial"/>
              <a:sym typeface="Arial"/>
            </a:endParaRPr>
          </a:p>
        </p:txBody>
      </p:sp>
      <p:sp>
        <p:nvSpPr>
          <p:cNvPr id="815" name="Google Shape;815;p78"/>
          <p:cNvSpPr/>
          <p:nvPr/>
        </p:nvSpPr>
        <p:spPr>
          <a:xfrm>
            <a:off x="3493561" y="4497348"/>
            <a:ext cx="2039487" cy="293432"/>
          </a:xfrm>
          <a:prstGeom prst="rect">
            <a:avLst/>
          </a:prstGeom>
          <a:solidFill>
            <a:schemeClr val="accent6"/>
          </a:solidFill>
          <a:ln>
            <a:noFill/>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chemeClr val="accent1"/>
                </a:solidFill>
                <a:latin typeface="Source Sans Pro"/>
                <a:ea typeface="Source Sans Pro"/>
                <a:cs typeface="Source Sans Pro"/>
                <a:sym typeface="Source Sans Pro"/>
              </a:rPr>
              <a:t>HH: Tech discovery</a:t>
            </a:r>
            <a:endParaRPr sz="850" b="0" i="0" u="none" strike="noStrike" cap="none">
              <a:solidFill>
                <a:schemeClr val="accent1"/>
              </a:solidFill>
              <a:latin typeface="Source Sans Pro"/>
              <a:ea typeface="Source Sans Pro"/>
              <a:cs typeface="Source Sans Pro"/>
              <a:sym typeface="Source Sans Pro"/>
            </a:endParaRPr>
          </a:p>
        </p:txBody>
      </p:sp>
      <p:sp>
        <p:nvSpPr>
          <p:cNvPr id="816" name="Google Shape;816;p78"/>
          <p:cNvSpPr/>
          <p:nvPr/>
        </p:nvSpPr>
        <p:spPr>
          <a:xfrm>
            <a:off x="9541333" y="4843688"/>
            <a:ext cx="1930065" cy="35318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chemeClr val="accent1"/>
                </a:solidFill>
                <a:latin typeface="Source Sans Pro"/>
                <a:ea typeface="Source Sans Pro"/>
                <a:cs typeface="Source Sans Pro"/>
                <a:sym typeface="Source Sans Pro"/>
              </a:rPr>
              <a:t>HH: Proposed tech integrations based off research findings</a:t>
            </a:r>
            <a:endParaRPr sz="1400" b="0" i="0" u="none" strike="noStrike" cap="none">
              <a:solidFill>
                <a:srgbClr val="000000"/>
              </a:solidFill>
              <a:latin typeface="Arial"/>
              <a:ea typeface="Arial"/>
              <a:cs typeface="Arial"/>
              <a:sym typeface="Arial"/>
            </a:endParaRPr>
          </a:p>
        </p:txBody>
      </p:sp>
      <p:sp>
        <p:nvSpPr>
          <p:cNvPr id="817" name="Google Shape;817;p78"/>
          <p:cNvSpPr/>
          <p:nvPr/>
        </p:nvSpPr>
        <p:spPr>
          <a:xfrm>
            <a:off x="509879" y="2122972"/>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Product &amp; Delivery</a:t>
            </a:r>
            <a:endParaRPr sz="900" b="1" i="0" u="none" strike="noStrike" cap="none">
              <a:solidFill>
                <a:schemeClr val="dk2"/>
              </a:solidFill>
              <a:latin typeface="Source Sans Pro SemiBold"/>
              <a:ea typeface="Source Sans Pro SemiBold"/>
              <a:cs typeface="Source Sans Pro SemiBold"/>
              <a:sym typeface="Source Sans Pro SemiBold"/>
            </a:endParaRPr>
          </a:p>
        </p:txBody>
      </p:sp>
      <p:sp>
        <p:nvSpPr>
          <p:cNvPr id="818" name="Google Shape;818;p78"/>
          <p:cNvSpPr/>
          <p:nvPr/>
        </p:nvSpPr>
        <p:spPr>
          <a:xfrm>
            <a:off x="511559" y="4522330"/>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Engineering &amp; Development</a:t>
            </a:r>
            <a:endParaRPr sz="900" b="1" i="0" u="none" strike="noStrike" cap="none">
              <a:solidFill>
                <a:schemeClr val="dk2"/>
              </a:solidFill>
              <a:latin typeface="Source Sans Pro SemiBold"/>
              <a:ea typeface="Source Sans Pro SemiBold"/>
              <a:cs typeface="Source Sans Pro SemiBold"/>
              <a:sym typeface="Source Sans Pro SemiBold"/>
            </a:endParaRPr>
          </a:p>
        </p:txBody>
      </p:sp>
      <p:sp>
        <p:nvSpPr>
          <p:cNvPr id="819" name="Google Shape;819;p78"/>
          <p:cNvSpPr txBox="1"/>
          <p:nvPr/>
        </p:nvSpPr>
        <p:spPr>
          <a:xfrm>
            <a:off x="10619442" y="3554876"/>
            <a:ext cx="529394" cy="28713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PT Serif"/>
                <a:ea typeface="PT Serif"/>
                <a:cs typeface="PT Serif"/>
                <a:sym typeface="PT Serif"/>
              </a:rPr>
              <a:t>Voice of Veteran </a:t>
            </a:r>
            <a:endParaRPr sz="900" b="0" i="0" u="none" strike="noStrike" cap="none">
              <a:solidFill>
                <a:srgbClr val="202120"/>
              </a:solidFill>
              <a:latin typeface="PT Serif"/>
              <a:ea typeface="PT Serif"/>
              <a:cs typeface="PT Serif"/>
              <a:sym typeface="PT Serif"/>
            </a:endParaRPr>
          </a:p>
        </p:txBody>
      </p:sp>
      <p:sp>
        <p:nvSpPr>
          <p:cNvPr id="820" name="Google Shape;820;p78"/>
          <p:cNvSpPr txBox="1"/>
          <p:nvPr/>
        </p:nvSpPr>
        <p:spPr>
          <a:xfrm>
            <a:off x="8650305" y="3572420"/>
            <a:ext cx="529394" cy="28713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PT Serif"/>
                <a:ea typeface="PT Serif"/>
                <a:cs typeface="PT Serif"/>
                <a:sym typeface="PT Serif"/>
              </a:rPr>
              <a:t>Voice of Veteran </a:t>
            </a:r>
            <a:endParaRPr sz="900" b="0" i="0" u="none" strike="noStrike" cap="none">
              <a:solidFill>
                <a:srgbClr val="202120"/>
              </a:solidFill>
              <a:latin typeface="PT Serif"/>
              <a:ea typeface="PT Serif"/>
              <a:cs typeface="PT Serif"/>
              <a:sym typeface="PT Serif"/>
            </a:endParaRPr>
          </a:p>
        </p:txBody>
      </p:sp>
      <p:sp>
        <p:nvSpPr>
          <p:cNvPr id="821" name="Google Shape;821;p78"/>
          <p:cNvSpPr/>
          <p:nvPr/>
        </p:nvSpPr>
        <p:spPr>
          <a:xfrm>
            <a:off x="10657414" y="3420232"/>
            <a:ext cx="82296" cy="82576"/>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822" name="Google Shape;822;p78"/>
          <p:cNvSpPr/>
          <p:nvPr/>
        </p:nvSpPr>
        <p:spPr>
          <a:xfrm>
            <a:off x="8656708" y="3423072"/>
            <a:ext cx="82296" cy="82576"/>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823" name="Google Shape;823;p78"/>
          <p:cNvSpPr/>
          <p:nvPr/>
        </p:nvSpPr>
        <p:spPr>
          <a:xfrm>
            <a:off x="523016" y="3460246"/>
            <a:ext cx="708724" cy="415498"/>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User Experience &amp; Design</a:t>
            </a:r>
            <a:endParaRPr sz="900" b="1" i="0" u="none" strike="noStrike" cap="none">
              <a:solidFill>
                <a:schemeClr val="dk2"/>
              </a:solidFill>
              <a:latin typeface="Source Sans Pro SemiBold"/>
              <a:ea typeface="Source Sans Pro SemiBold"/>
              <a:cs typeface="Source Sans Pro SemiBold"/>
              <a:sym typeface="Source Sans Pro SemiBold"/>
            </a:endParaRPr>
          </a:p>
        </p:txBody>
      </p:sp>
      <p:pic>
        <p:nvPicPr>
          <p:cNvPr id="824" name="Google Shape;824;p78"/>
          <p:cNvPicPr preferRelativeResize="0"/>
          <p:nvPr/>
        </p:nvPicPr>
        <p:blipFill rotWithShape="1">
          <a:blip r:embed="rId3">
            <a:alphaModFix/>
          </a:blip>
          <a:srcRect/>
          <a:stretch/>
        </p:blipFill>
        <p:spPr>
          <a:xfrm>
            <a:off x="524399" y="3928136"/>
            <a:ext cx="265176" cy="265176"/>
          </a:xfrm>
          <a:prstGeom prst="rect">
            <a:avLst/>
          </a:prstGeom>
          <a:noFill/>
          <a:ln>
            <a:noFill/>
          </a:ln>
        </p:spPr>
      </p:pic>
      <p:pic>
        <p:nvPicPr>
          <p:cNvPr id="825" name="Google Shape;825;p78"/>
          <p:cNvPicPr preferRelativeResize="0"/>
          <p:nvPr/>
        </p:nvPicPr>
        <p:blipFill rotWithShape="1">
          <a:blip r:embed="rId4">
            <a:alphaModFix/>
          </a:blip>
          <a:srcRect/>
          <a:stretch/>
        </p:blipFill>
        <p:spPr>
          <a:xfrm>
            <a:off x="524399" y="2487990"/>
            <a:ext cx="265176" cy="265176"/>
          </a:xfrm>
          <a:prstGeom prst="rect">
            <a:avLst/>
          </a:prstGeom>
          <a:noFill/>
          <a:ln>
            <a:noFill/>
          </a:ln>
        </p:spPr>
      </p:pic>
      <p:cxnSp>
        <p:nvCxnSpPr>
          <p:cNvPr id="826" name="Google Shape;826;p78"/>
          <p:cNvCxnSpPr/>
          <p:nvPr/>
        </p:nvCxnSpPr>
        <p:spPr>
          <a:xfrm>
            <a:off x="5577451" y="1745476"/>
            <a:ext cx="0" cy="4345725"/>
          </a:xfrm>
          <a:prstGeom prst="straightConnector1">
            <a:avLst/>
          </a:prstGeom>
          <a:noFill/>
          <a:ln w="9525" cap="flat" cmpd="sng">
            <a:solidFill>
              <a:srgbClr val="7F7F7F"/>
            </a:solidFill>
            <a:prstDash val="solid"/>
            <a:round/>
            <a:headEnd type="none" w="sm" len="sm"/>
            <a:tailEnd type="none" w="sm" len="sm"/>
          </a:ln>
        </p:spPr>
      </p:cxnSp>
      <p:cxnSp>
        <p:nvCxnSpPr>
          <p:cNvPr id="827" name="Google Shape;827;p78"/>
          <p:cNvCxnSpPr/>
          <p:nvPr/>
        </p:nvCxnSpPr>
        <p:spPr>
          <a:xfrm>
            <a:off x="385174" y="1732338"/>
            <a:ext cx="0" cy="4345725"/>
          </a:xfrm>
          <a:prstGeom prst="straightConnector1">
            <a:avLst/>
          </a:prstGeom>
          <a:noFill/>
          <a:ln w="9525" cap="flat" cmpd="sng">
            <a:solidFill>
              <a:srgbClr val="C7C7C7"/>
            </a:solidFill>
            <a:prstDash val="dot"/>
            <a:round/>
            <a:headEnd type="none" w="sm" len="sm"/>
            <a:tailEnd type="none" w="sm" len="sm"/>
          </a:ln>
        </p:spPr>
      </p:cxnSp>
      <p:cxnSp>
        <p:nvCxnSpPr>
          <p:cNvPr id="828" name="Google Shape;828;p78"/>
          <p:cNvCxnSpPr/>
          <p:nvPr/>
        </p:nvCxnSpPr>
        <p:spPr>
          <a:xfrm>
            <a:off x="1323782" y="1745476"/>
            <a:ext cx="0" cy="4345725"/>
          </a:xfrm>
          <a:prstGeom prst="straightConnector1">
            <a:avLst/>
          </a:prstGeom>
          <a:noFill/>
          <a:ln w="9525" cap="flat" cmpd="sng">
            <a:solidFill>
              <a:srgbClr val="7F7F7F"/>
            </a:solidFill>
            <a:prstDash val="solid"/>
            <a:round/>
            <a:headEnd type="none" w="sm" len="sm"/>
            <a:tailEnd type="none" w="sm" len="sm"/>
          </a:ln>
        </p:spPr>
      </p:cxnSp>
      <p:cxnSp>
        <p:nvCxnSpPr>
          <p:cNvPr id="829" name="Google Shape;829;p78"/>
          <p:cNvCxnSpPr/>
          <p:nvPr/>
        </p:nvCxnSpPr>
        <p:spPr>
          <a:xfrm>
            <a:off x="2387199" y="1745476"/>
            <a:ext cx="0" cy="4345725"/>
          </a:xfrm>
          <a:prstGeom prst="straightConnector1">
            <a:avLst/>
          </a:prstGeom>
          <a:noFill/>
          <a:ln w="9525" cap="flat" cmpd="sng">
            <a:solidFill>
              <a:srgbClr val="C7C7C7"/>
            </a:solidFill>
            <a:prstDash val="dot"/>
            <a:round/>
            <a:headEnd type="none" w="sm" len="sm"/>
            <a:tailEnd type="none" w="sm" len="sm"/>
          </a:ln>
        </p:spPr>
      </p:cxnSp>
      <p:cxnSp>
        <p:nvCxnSpPr>
          <p:cNvPr id="830" name="Google Shape;830;p78"/>
          <p:cNvCxnSpPr/>
          <p:nvPr/>
        </p:nvCxnSpPr>
        <p:spPr>
          <a:xfrm>
            <a:off x="3450616" y="1745476"/>
            <a:ext cx="0" cy="4345725"/>
          </a:xfrm>
          <a:prstGeom prst="straightConnector1">
            <a:avLst/>
          </a:prstGeom>
          <a:noFill/>
          <a:ln w="9525" cap="flat" cmpd="sng">
            <a:solidFill>
              <a:srgbClr val="7F7F7F"/>
            </a:solidFill>
            <a:prstDash val="solid"/>
            <a:round/>
            <a:headEnd type="none" w="sm" len="sm"/>
            <a:tailEnd type="none" w="sm" len="sm"/>
          </a:ln>
        </p:spPr>
      </p:cxnSp>
      <p:cxnSp>
        <p:nvCxnSpPr>
          <p:cNvPr id="831" name="Google Shape;831;p78"/>
          <p:cNvCxnSpPr/>
          <p:nvPr/>
        </p:nvCxnSpPr>
        <p:spPr>
          <a:xfrm>
            <a:off x="4514033" y="1745476"/>
            <a:ext cx="0" cy="4345725"/>
          </a:xfrm>
          <a:prstGeom prst="straightConnector1">
            <a:avLst/>
          </a:prstGeom>
          <a:noFill/>
          <a:ln w="9525" cap="flat" cmpd="sng">
            <a:solidFill>
              <a:srgbClr val="C7C7C7"/>
            </a:solidFill>
            <a:prstDash val="dot"/>
            <a:round/>
            <a:headEnd type="none" w="sm" len="sm"/>
            <a:tailEnd type="none" w="sm" len="sm"/>
          </a:ln>
        </p:spPr>
      </p:cxnSp>
      <p:cxnSp>
        <p:nvCxnSpPr>
          <p:cNvPr id="832" name="Google Shape;832;p78"/>
          <p:cNvCxnSpPr/>
          <p:nvPr/>
        </p:nvCxnSpPr>
        <p:spPr>
          <a:xfrm>
            <a:off x="6575439" y="1745476"/>
            <a:ext cx="0" cy="4345725"/>
          </a:xfrm>
          <a:prstGeom prst="straightConnector1">
            <a:avLst/>
          </a:prstGeom>
          <a:noFill/>
          <a:ln w="9525" cap="flat" cmpd="sng">
            <a:solidFill>
              <a:srgbClr val="C7C7C7"/>
            </a:solidFill>
            <a:prstDash val="dot"/>
            <a:round/>
            <a:headEnd type="none" w="sm" len="sm"/>
            <a:tailEnd type="none" w="sm" len="sm"/>
          </a:ln>
        </p:spPr>
      </p:cxnSp>
      <p:cxnSp>
        <p:nvCxnSpPr>
          <p:cNvPr id="833" name="Google Shape;833;p78"/>
          <p:cNvCxnSpPr/>
          <p:nvPr/>
        </p:nvCxnSpPr>
        <p:spPr>
          <a:xfrm>
            <a:off x="7538774" y="1757511"/>
            <a:ext cx="0" cy="4345725"/>
          </a:xfrm>
          <a:prstGeom prst="straightConnector1">
            <a:avLst/>
          </a:prstGeom>
          <a:noFill/>
          <a:ln w="9525" cap="flat" cmpd="sng">
            <a:solidFill>
              <a:srgbClr val="7F7F7F"/>
            </a:solidFill>
            <a:prstDash val="solid"/>
            <a:round/>
            <a:headEnd type="none" w="sm" len="sm"/>
            <a:tailEnd type="none" w="sm" len="sm"/>
          </a:ln>
        </p:spPr>
      </p:cxnSp>
      <p:cxnSp>
        <p:nvCxnSpPr>
          <p:cNvPr id="834" name="Google Shape;834;p78"/>
          <p:cNvCxnSpPr/>
          <p:nvPr/>
        </p:nvCxnSpPr>
        <p:spPr>
          <a:xfrm>
            <a:off x="432433" y="3360342"/>
            <a:ext cx="11080577" cy="0"/>
          </a:xfrm>
          <a:prstGeom prst="straightConnector1">
            <a:avLst/>
          </a:prstGeom>
          <a:noFill/>
          <a:ln w="9525" cap="flat" cmpd="sng">
            <a:solidFill>
              <a:srgbClr val="747C74"/>
            </a:solidFill>
            <a:prstDash val="solid"/>
            <a:round/>
            <a:headEnd type="none" w="sm" len="sm"/>
            <a:tailEnd type="none" w="sm" len="sm"/>
          </a:ln>
        </p:spPr>
      </p:cxnSp>
      <p:cxnSp>
        <p:nvCxnSpPr>
          <p:cNvPr id="835" name="Google Shape;835;p78"/>
          <p:cNvCxnSpPr/>
          <p:nvPr/>
        </p:nvCxnSpPr>
        <p:spPr>
          <a:xfrm>
            <a:off x="417606" y="4442627"/>
            <a:ext cx="11080575" cy="0"/>
          </a:xfrm>
          <a:prstGeom prst="straightConnector1">
            <a:avLst/>
          </a:prstGeom>
          <a:noFill/>
          <a:ln w="9525" cap="flat" cmpd="sng">
            <a:solidFill>
              <a:srgbClr val="747C74"/>
            </a:solidFill>
            <a:prstDash val="solid"/>
            <a:round/>
            <a:headEnd type="none" w="sm" len="sm"/>
            <a:tailEnd type="none" w="sm" len="sm"/>
          </a:ln>
        </p:spPr>
      </p:cxnSp>
      <p:sp>
        <p:nvSpPr>
          <p:cNvPr id="836" name="Google Shape;836;p78"/>
          <p:cNvSpPr/>
          <p:nvPr/>
        </p:nvSpPr>
        <p:spPr>
          <a:xfrm>
            <a:off x="2396954" y="3111233"/>
            <a:ext cx="2091406" cy="215268"/>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FDFFFD"/>
                </a:solidFill>
                <a:latin typeface="Source Sans Pro"/>
                <a:ea typeface="Source Sans Pro"/>
                <a:cs typeface="Source Sans Pro"/>
                <a:sym typeface="Source Sans Pro"/>
              </a:rPr>
              <a:t>HH: Develop backlog + Vision Framework</a:t>
            </a:r>
            <a:endParaRPr sz="800" b="0" i="0" u="none" strike="noStrike" cap="none">
              <a:solidFill>
                <a:srgbClr val="000000"/>
              </a:solidFill>
              <a:latin typeface="Source Sans Pro"/>
              <a:ea typeface="Source Sans Pro"/>
              <a:cs typeface="Source Sans Pro"/>
              <a:sym typeface="Source Sans Pro"/>
            </a:endParaRPr>
          </a:p>
        </p:txBody>
      </p:sp>
      <p:sp>
        <p:nvSpPr>
          <p:cNvPr id="837" name="Google Shape;837;p78"/>
          <p:cNvSpPr/>
          <p:nvPr/>
        </p:nvSpPr>
        <p:spPr>
          <a:xfrm>
            <a:off x="1420996" y="2148674"/>
            <a:ext cx="3153053" cy="204624"/>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1095-B: Identify Change Management or Communications Plan</a:t>
            </a:r>
            <a:endParaRPr sz="850" b="0" i="0" u="none" strike="noStrike" cap="none">
              <a:solidFill>
                <a:srgbClr val="000000"/>
              </a:solidFill>
              <a:latin typeface="Source Sans Pro"/>
              <a:ea typeface="Source Sans Pro"/>
              <a:cs typeface="Source Sans Pro"/>
              <a:sym typeface="Source Sans Pro"/>
            </a:endParaRPr>
          </a:p>
        </p:txBody>
      </p:sp>
      <p:sp>
        <p:nvSpPr>
          <p:cNvPr id="838" name="Google Shape;838;p78"/>
          <p:cNvSpPr/>
          <p:nvPr/>
        </p:nvSpPr>
        <p:spPr>
          <a:xfrm>
            <a:off x="1425665" y="2547951"/>
            <a:ext cx="2125034" cy="170513"/>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1095-B: Handover plan  - Prepare for launch</a:t>
            </a:r>
            <a:endParaRPr sz="850" b="0" i="0" u="none" strike="noStrike" cap="none">
              <a:solidFill>
                <a:srgbClr val="000000"/>
              </a:solidFill>
              <a:latin typeface="Source Sans Pro"/>
              <a:ea typeface="Source Sans Pro"/>
              <a:cs typeface="Source Sans Pro"/>
              <a:sym typeface="Source Sans Pro"/>
            </a:endParaRPr>
          </a:p>
        </p:txBody>
      </p:sp>
      <p:sp>
        <p:nvSpPr>
          <p:cNvPr id="839" name="Google Shape;839;p78"/>
          <p:cNvSpPr/>
          <p:nvPr/>
        </p:nvSpPr>
        <p:spPr>
          <a:xfrm>
            <a:off x="7284223" y="3434347"/>
            <a:ext cx="1317969" cy="310677"/>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Testing prep &amp; recruiting</a:t>
            </a:r>
            <a:endParaRPr sz="850" b="0" i="0" u="none" strike="noStrike" cap="none">
              <a:solidFill>
                <a:srgbClr val="FDFFFD"/>
              </a:solidFill>
              <a:latin typeface="Source Sans Pro"/>
              <a:ea typeface="Source Sans Pro"/>
              <a:cs typeface="Source Sans Pro"/>
              <a:sym typeface="Source Sans Pro"/>
            </a:endParaRPr>
          </a:p>
        </p:txBody>
      </p:sp>
      <p:sp>
        <p:nvSpPr>
          <p:cNvPr id="840" name="Google Shape;840;p78"/>
          <p:cNvSpPr/>
          <p:nvPr/>
        </p:nvSpPr>
        <p:spPr>
          <a:xfrm>
            <a:off x="5612750" y="4132946"/>
            <a:ext cx="1891075" cy="269906"/>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Prioritized plan</a:t>
            </a:r>
            <a:endParaRPr sz="850" b="0" i="0" u="none" strike="noStrike" cap="none">
              <a:solidFill>
                <a:srgbClr val="000000"/>
              </a:solidFill>
              <a:latin typeface="Source Sans Pro"/>
              <a:ea typeface="Source Sans Pro"/>
              <a:cs typeface="Source Sans Pro"/>
              <a:sym typeface="Source Sans Pro"/>
            </a:endParaRPr>
          </a:p>
        </p:txBody>
      </p:sp>
      <p:sp>
        <p:nvSpPr>
          <p:cNvPr id="841" name="Google Shape;841;p78"/>
          <p:cNvSpPr/>
          <p:nvPr/>
        </p:nvSpPr>
        <p:spPr>
          <a:xfrm>
            <a:off x="1385350" y="3401117"/>
            <a:ext cx="2044065" cy="153006"/>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1095-B: Wayfinding plan</a:t>
            </a:r>
            <a:endParaRPr sz="850" b="0" i="0" u="none" strike="noStrike" cap="none">
              <a:solidFill>
                <a:srgbClr val="FDFFFD"/>
              </a:solidFill>
              <a:latin typeface="Source Sans Pro"/>
              <a:ea typeface="Source Sans Pro"/>
              <a:cs typeface="Source Sans Pro"/>
              <a:sym typeface="Source Sans Pro"/>
            </a:endParaRPr>
          </a:p>
        </p:txBody>
      </p:sp>
      <p:sp>
        <p:nvSpPr>
          <p:cNvPr id="842" name="Google Shape;842;p78"/>
          <p:cNvSpPr txBox="1"/>
          <p:nvPr/>
        </p:nvSpPr>
        <p:spPr>
          <a:xfrm>
            <a:off x="1388326" y="5505117"/>
            <a:ext cx="1165127" cy="4154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202120"/>
                </a:solidFill>
                <a:latin typeface="Source Sans Pro SemiBold"/>
                <a:ea typeface="Source Sans Pro SemiBold"/>
                <a:cs typeface="Source Sans Pro SemiBold"/>
                <a:sym typeface="Source Sans Pro SemiBold"/>
              </a:rPr>
              <a:t>1095-B: Launch Date Dependent on Legal Review Completion</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843" name="Google Shape;843;p78"/>
          <p:cNvCxnSpPr/>
          <p:nvPr/>
        </p:nvCxnSpPr>
        <p:spPr>
          <a:xfrm>
            <a:off x="1348720" y="1758481"/>
            <a:ext cx="2084815" cy="0"/>
          </a:xfrm>
          <a:prstGeom prst="straightConnector1">
            <a:avLst/>
          </a:prstGeom>
          <a:noFill/>
          <a:ln w="12700" cap="flat" cmpd="sng">
            <a:solidFill>
              <a:schemeClr val="dk1"/>
            </a:solidFill>
            <a:prstDash val="solid"/>
            <a:round/>
            <a:headEnd type="none" w="sm" len="sm"/>
            <a:tailEnd type="none" w="sm" len="sm"/>
          </a:ln>
        </p:spPr>
      </p:cxnSp>
      <p:cxnSp>
        <p:nvCxnSpPr>
          <p:cNvPr id="844" name="Google Shape;844;p78"/>
          <p:cNvCxnSpPr/>
          <p:nvPr/>
        </p:nvCxnSpPr>
        <p:spPr>
          <a:xfrm>
            <a:off x="3471626" y="1758481"/>
            <a:ext cx="2084815" cy="0"/>
          </a:xfrm>
          <a:prstGeom prst="straightConnector1">
            <a:avLst/>
          </a:prstGeom>
          <a:noFill/>
          <a:ln w="12700" cap="flat" cmpd="sng">
            <a:solidFill>
              <a:schemeClr val="dk1"/>
            </a:solidFill>
            <a:prstDash val="solid"/>
            <a:round/>
            <a:headEnd type="none" w="sm" len="sm"/>
            <a:tailEnd type="none" w="sm" len="sm"/>
          </a:ln>
        </p:spPr>
      </p:cxnSp>
      <p:cxnSp>
        <p:nvCxnSpPr>
          <p:cNvPr id="845" name="Google Shape;845;p78"/>
          <p:cNvCxnSpPr/>
          <p:nvPr/>
        </p:nvCxnSpPr>
        <p:spPr>
          <a:xfrm>
            <a:off x="5595468" y="1758481"/>
            <a:ext cx="1925293" cy="0"/>
          </a:xfrm>
          <a:prstGeom prst="straightConnector1">
            <a:avLst/>
          </a:prstGeom>
          <a:noFill/>
          <a:ln w="12700" cap="flat" cmpd="sng">
            <a:solidFill>
              <a:schemeClr val="dk1"/>
            </a:solidFill>
            <a:prstDash val="solid"/>
            <a:round/>
            <a:headEnd type="none" w="sm" len="sm"/>
            <a:tailEnd type="none" w="sm" len="sm"/>
          </a:ln>
        </p:spPr>
      </p:cxnSp>
      <p:pic>
        <p:nvPicPr>
          <p:cNvPr id="846" name="Google Shape;846;p78"/>
          <p:cNvPicPr preferRelativeResize="0"/>
          <p:nvPr/>
        </p:nvPicPr>
        <p:blipFill rotWithShape="1">
          <a:blip r:embed="rId5">
            <a:alphaModFix/>
          </a:blip>
          <a:srcRect/>
          <a:stretch/>
        </p:blipFill>
        <p:spPr>
          <a:xfrm>
            <a:off x="511261" y="4858408"/>
            <a:ext cx="265176" cy="265176"/>
          </a:xfrm>
          <a:prstGeom prst="rect">
            <a:avLst/>
          </a:prstGeom>
          <a:noFill/>
          <a:ln>
            <a:noFill/>
          </a:ln>
        </p:spPr>
      </p:pic>
      <p:cxnSp>
        <p:nvCxnSpPr>
          <p:cNvPr id="847" name="Google Shape;847;p78"/>
          <p:cNvCxnSpPr/>
          <p:nvPr/>
        </p:nvCxnSpPr>
        <p:spPr>
          <a:xfrm>
            <a:off x="432433" y="5219016"/>
            <a:ext cx="11065748" cy="0"/>
          </a:xfrm>
          <a:prstGeom prst="straightConnector1">
            <a:avLst/>
          </a:prstGeom>
          <a:noFill/>
          <a:ln w="9525" cap="flat" cmpd="sng">
            <a:solidFill>
              <a:srgbClr val="747C74"/>
            </a:solidFill>
            <a:prstDash val="solid"/>
            <a:round/>
            <a:headEnd type="none" w="sm" len="sm"/>
            <a:tailEnd type="none" w="sm" len="sm"/>
          </a:ln>
        </p:spPr>
      </p:cxnSp>
      <p:sp>
        <p:nvSpPr>
          <p:cNvPr id="848" name="Google Shape;848;p78"/>
          <p:cNvSpPr/>
          <p:nvPr/>
        </p:nvSpPr>
        <p:spPr>
          <a:xfrm>
            <a:off x="498421" y="5318244"/>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Collaboration Cycle</a:t>
            </a:r>
            <a:endParaRPr sz="900" b="1" i="0" u="none" strike="noStrike" cap="none">
              <a:solidFill>
                <a:schemeClr val="dk2"/>
              </a:solidFill>
              <a:latin typeface="Source Sans Pro SemiBold"/>
              <a:ea typeface="Source Sans Pro SemiBold"/>
              <a:cs typeface="Source Sans Pro SemiBold"/>
              <a:sym typeface="Source Sans Pro SemiBold"/>
            </a:endParaRPr>
          </a:p>
        </p:txBody>
      </p:sp>
      <p:pic>
        <p:nvPicPr>
          <p:cNvPr id="849" name="Google Shape;849;p78"/>
          <p:cNvPicPr preferRelativeResize="0"/>
          <p:nvPr/>
        </p:nvPicPr>
        <p:blipFill rotWithShape="1">
          <a:blip r:embed="rId6">
            <a:alphaModFix/>
          </a:blip>
          <a:srcRect/>
          <a:stretch/>
        </p:blipFill>
        <p:spPr>
          <a:xfrm>
            <a:off x="511261" y="5675897"/>
            <a:ext cx="265176" cy="265176"/>
          </a:xfrm>
          <a:prstGeom prst="rect">
            <a:avLst/>
          </a:prstGeom>
          <a:noFill/>
          <a:ln>
            <a:noFill/>
          </a:ln>
        </p:spPr>
      </p:pic>
      <p:sp>
        <p:nvSpPr>
          <p:cNvPr id="850" name="Google Shape;850;p78"/>
          <p:cNvSpPr/>
          <p:nvPr/>
        </p:nvSpPr>
        <p:spPr>
          <a:xfrm>
            <a:off x="1364921" y="5251949"/>
            <a:ext cx="219456" cy="223548"/>
          </a:xfrm>
          <a:prstGeom prst="diamond">
            <a:avLst/>
          </a:prstGeom>
          <a:solidFill>
            <a:srgbClr val="7030A0"/>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851" name="Google Shape;851;p78"/>
          <p:cNvSpPr txBox="1"/>
          <p:nvPr/>
        </p:nvSpPr>
        <p:spPr>
          <a:xfrm>
            <a:off x="4950311" y="5505117"/>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900"/>
              <a:buFont typeface="PT Serif"/>
              <a:buNone/>
            </a:pPr>
            <a:endParaRPr sz="900" b="0" i="0" u="none" strike="noStrike" cap="none">
              <a:solidFill>
                <a:srgbClr val="202120"/>
              </a:solidFill>
              <a:latin typeface="PT Serif"/>
              <a:ea typeface="PT Serif"/>
              <a:cs typeface="PT Serif"/>
              <a:sym typeface="PT Serif"/>
            </a:endParaRPr>
          </a:p>
        </p:txBody>
      </p:sp>
      <p:sp>
        <p:nvSpPr>
          <p:cNvPr id="852" name="Google Shape;852;p78"/>
          <p:cNvSpPr txBox="1"/>
          <p:nvPr/>
        </p:nvSpPr>
        <p:spPr>
          <a:xfrm>
            <a:off x="4950311" y="5505117"/>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900"/>
              <a:buFont typeface="PT Serif"/>
              <a:buNone/>
            </a:pPr>
            <a:endParaRPr sz="900" b="0" i="0" u="none" strike="noStrike" cap="none">
              <a:solidFill>
                <a:srgbClr val="202120"/>
              </a:solidFill>
              <a:latin typeface="PT Serif"/>
              <a:ea typeface="PT Serif"/>
              <a:cs typeface="PT Serif"/>
              <a:sym typeface="PT Serif"/>
            </a:endParaRPr>
          </a:p>
        </p:txBody>
      </p:sp>
      <p:sp>
        <p:nvSpPr>
          <p:cNvPr id="853" name="Google Shape;853;p78"/>
          <p:cNvSpPr/>
          <p:nvPr/>
        </p:nvSpPr>
        <p:spPr>
          <a:xfrm>
            <a:off x="6579451" y="5235200"/>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854" name="Google Shape;854;p78"/>
          <p:cNvSpPr txBox="1"/>
          <p:nvPr/>
        </p:nvSpPr>
        <p:spPr>
          <a:xfrm>
            <a:off x="5652828" y="5304953"/>
            <a:ext cx="833806" cy="1384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Midpoint Review </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855" name="Google Shape;855;p78"/>
          <p:cNvSpPr txBox="1"/>
          <p:nvPr/>
        </p:nvSpPr>
        <p:spPr>
          <a:xfrm>
            <a:off x="7565588" y="5505116"/>
            <a:ext cx="87113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Research Plan Review</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856" name="Google Shape;856;p78"/>
          <p:cNvSpPr/>
          <p:nvPr/>
        </p:nvSpPr>
        <p:spPr>
          <a:xfrm>
            <a:off x="7573870" y="5232929"/>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857" name="Google Shape;857;p78"/>
          <p:cNvSpPr txBox="1"/>
          <p:nvPr/>
        </p:nvSpPr>
        <p:spPr>
          <a:xfrm>
            <a:off x="384759" y="6326591"/>
            <a:ext cx="6360593" cy="283154"/>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800"/>
              <a:buFont typeface="Arial"/>
              <a:buNone/>
            </a:pPr>
            <a:r>
              <a:rPr lang="en-US" sz="800" b="0" i="0" u="none" strike="noStrike" cap="none">
                <a:solidFill>
                  <a:srgbClr val="434343"/>
                </a:solidFill>
                <a:latin typeface="PT Serif"/>
                <a:ea typeface="PT Serif"/>
                <a:cs typeface="PT Serif"/>
                <a:sym typeface="PT Serif"/>
              </a:rPr>
              <a:t>*Does not show post-MVP Validate phase meetings in Collaboration Cycle, such as Full Accessibility Audit and Post-Launch Check In; Contact Center Review adjusted to 3 weeks before launch as approved by Jason Woodman</a:t>
            </a:r>
            <a:endParaRPr sz="800" b="0" i="0" u="none" strike="noStrike" cap="none">
              <a:solidFill>
                <a:srgbClr val="434343"/>
              </a:solidFill>
              <a:latin typeface="PT Serif"/>
              <a:ea typeface="PT Serif"/>
              <a:cs typeface="PT Serif"/>
              <a:sym typeface="PT Serif"/>
            </a:endParaRPr>
          </a:p>
        </p:txBody>
      </p:sp>
      <p:grpSp>
        <p:nvGrpSpPr>
          <p:cNvPr id="858" name="Google Shape;858;p78"/>
          <p:cNvGrpSpPr/>
          <p:nvPr/>
        </p:nvGrpSpPr>
        <p:grpSpPr>
          <a:xfrm>
            <a:off x="9071817" y="670129"/>
            <a:ext cx="2767082" cy="407682"/>
            <a:chOff x="8441380" y="993571"/>
            <a:chExt cx="2767082" cy="407682"/>
          </a:xfrm>
        </p:grpSpPr>
        <p:sp>
          <p:nvSpPr>
            <p:cNvPr id="859" name="Google Shape;859;p78"/>
            <p:cNvSpPr/>
            <p:nvPr/>
          </p:nvSpPr>
          <p:spPr>
            <a:xfrm>
              <a:off x="10586177" y="999280"/>
              <a:ext cx="195608" cy="194198"/>
            </a:xfrm>
            <a:prstGeom prst="diamond">
              <a:avLst/>
            </a:prstGeom>
            <a:solidFill>
              <a:schemeClr val="accent4"/>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860" name="Google Shape;860;p78"/>
            <p:cNvSpPr/>
            <p:nvPr/>
          </p:nvSpPr>
          <p:spPr>
            <a:xfrm>
              <a:off x="9448156" y="993571"/>
              <a:ext cx="195608" cy="19419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861" name="Google Shape;861;p78"/>
            <p:cNvSpPr/>
            <p:nvPr/>
          </p:nvSpPr>
          <p:spPr>
            <a:xfrm>
              <a:off x="8441380" y="1023519"/>
              <a:ext cx="195608" cy="19419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862" name="Google Shape;862;p78"/>
            <p:cNvSpPr txBox="1"/>
            <p:nvPr/>
          </p:nvSpPr>
          <p:spPr>
            <a:xfrm>
              <a:off x="8689540" y="1031145"/>
              <a:ext cx="572133"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Owned by design team</a:t>
              </a:r>
              <a:endParaRPr sz="800" b="0" i="0" u="none" strike="noStrike" cap="none">
                <a:solidFill>
                  <a:schemeClr val="dk2"/>
                </a:solidFill>
                <a:latin typeface="Source Sans Pro"/>
                <a:ea typeface="Source Sans Pro"/>
                <a:cs typeface="Source Sans Pro"/>
                <a:sym typeface="Source Sans Pro"/>
              </a:endParaRPr>
            </a:p>
          </p:txBody>
        </p:sp>
        <p:sp>
          <p:nvSpPr>
            <p:cNvPr id="863" name="Google Shape;863;p78"/>
            <p:cNvSpPr txBox="1"/>
            <p:nvPr/>
          </p:nvSpPr>
          <p:spPr>
            <a:xfrm>
              <a:off x="10828819" y="1038271"/>
              <a:ext cx="379643" cy="1231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Release</a:t>
              </a:r>
              <a:endParaRPr sz="800" b="0" i="0" u="none" strike="noStrike" cap="none">
                <a:solidFill>
                  <a:schemeClr val="dk2"/>
                </a:solidFill>
                <a:latin typeface="Source Sans Pro"/>
                <a:ea typeface="Source Sans Pro"/>
                <a:cs typeface="Source Sans Pro"/>
                <a:sym typeface="Source Sans Pro"/>
              </a:endParaRPr>
            </a:p>
          </p:txBody>
        </p:sp>
        <p:sp>
          <p:nvSpPr>
            <p:cNvPr id="864" name="Google Shape;864;p78"/>
            <p:cNvSpPr txBox="1"/>
            <p:nvPr/>
          </p:nvSpPr>
          <p:spPr>
            <a:xfrm>
              <a:off x="9711145" y="1031921"/>
              <a:ext cx="811443"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Owned by product/ engineering team</a:t>
              </a:r>
              <a:endParaRPr sz="800" b="0" i="0" u="none" strike="noStrike" cap="none">
                <a:solidFill>
                  <a:schemeClr val="dk2"/>
                </a:solidFill>
                <a:latin typeface="Source Sans Pro"/>
                <a:ea typeface="Source Sans Pro"/>
                <a:cs typeface="Source Sans Pro"/>
                <a:sym typeface="Source Sans Pro"/>
              </a:endParaRPr>
            </a:p>
          </p:txBody>
        </p:sp>
      </p:grpSp>
      <p:sp>
        <p:nvSpPr>
          <p:cNvPr id="865" name="Google Shape;865;p78"/>
          <p:cNvSpPr txBox="1"/>
          <p:nvPr/>
        </p:nvSpPr>
        <p:spPr>
          <a:xfrm>
            <a:off x="8638464" y="1820991"/>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8: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06/08 – 06/14</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866" name="Google Shape;866;p78"/>
          <p:cNvCxnSpPr/>
          <p:nvPr/>
        </p:nvCxnSpPr>
        <p:spPr>
          <a:xfrm>
            <a:off x="8558813" y="1742197"/>
            <a:ext cx="0" cy="4345725"/>
          </a:xfrm>
          <a:prstGeom prst="straightConnector1">
            <a:avLst/>
          </a:prstGeom>
          <a:noFill/>
          <a:ln w="9525" cap="flat" cmpd="sng">
            <a:solidFill>
              <a:srgbClr val="C7C7C7"/>
            </a:solidFill>
            <a:prstDash val="dot"/>
            <a:round/>
            <a:headEnd type="none" w="sm" len="sm"/>
            <a:tailEnd type="none" w="sm" len="sm"/>
          </a:ln>
        </p:spPr>
      </p:cxnSp>
      <p:cxnSp>
        <p:nvCxnSpPr>
          <p:cNvPr id="867" name="Google Shape;867;p78"/>
          <p:cNvCxnSpPr/>
          <p:nvPr/>
        </p:nvCxnSpPr>
        <p:spPr>
          <a:xfrm>
            <a:off x="7578842" y="1761770"/>
            <a:ext cx="1925293" cy="0"/>
          </a:xfrm>
          <a:prstGeom prst="straightConnector1">
            <a:avLst/>
          </a:prstGeom>
          <a:noFill/>
          <a:ln w="12700" cap="flat" cmpd="sng">
            <a:solidFill>
              <a:schemeClr val="dk1"/>
            </a:solidFill>
            <a:prstDash val="solid"/>
            <a:round/>
            <a:headEnd type="none" w="sm" len="sm"/>
            <a:tailEnd type="none" w="sm" len="sm"/>
          </a:ln>
        </p:spPr>
      </p:cxnSp>
      <p:cxnSp>
        <p:nvCxnSpPr>
          <p:cNvPr id="868" name="Google Shape;868;p78"/>
          <p:cNvCxnSpPr/>
          <p:nvPr/>
        </p:nvCxnSpPr>
        <p:spPr>
          <a:xfrm>
            <a:off x="11488426" y="1781373"/>
            <a:ext cx="0" cy="4345725"/>
          </a:xfrm>
          <a:prstGeom prst="straightConnector1">
            <a:avLst/>
          </a:prstGeom>
          <a:noFill/>
          <a:ln w="9525" cap="flat" cmpd="sng">
            <a:solidFill>
              <a:srgbClr val="7F7F7F"/>
            </a:solidFill>
            <a:prstDash val="solid"/>
            <a:round/>
            <a:headEnd type="none" w="sm" len="sm"/>
            <a:tailEnd type="none" w="sm" len="sm"/>
          </a:ln>
        </p:spPr>
      </p:cxnSp>
      <p:sp>
        <p:nvSpPr>
          <p:cNvPr id="869" name="Google Shape;869;p78"/>
          <p:cNvSpPr txBox="1"/>
          <p:nvPr/>
        </p:nvSpPr>
        <p:spPr>
          <a:xfrm>
            <a:off x="9613506" y="1804119"/>
            <a:ext cx="66084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9: 06/15-06/21</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870" name="Google Shape;870;p78"/>
          <p:cNvSpPr txBox="1"/>
          <p:nvPr/>
        </p:nvSpPr>
        <p:spPr>
          <a:xfrm>
            <a:off x="9539554" y="1552197"/>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5</a:t>
            </a:r>
            <a:endParaRPr sz="1400" b="0" i="0" u="none" strike="noStrike" cap="none">
              <a:solidFill>
                <a:srgbClr val="000000"/>
              </a:solidFill>
              <a:latin typeface="Arial"/>
              <a:ea typeface="Arial"/>
              <a:cs typeface="Arial"/>
              <a:sym typeface="Arial"/>
            </a:endParaRPr>
          </a:p>
        </p:txBody>
      </p:sp>
      <p:cxnSp>
        <p:nvCxnSpPr>
          <p:cNvPr id="871" name="Google Shape;871;p78"/>
          <p:cNvCxnSpPr/>
          <p:nvPr/>
        </p:nvCxnSpPr>
        <p:spPr>
          <a:xfrm>
            <a:off x="11488175" y="1755109"/>
            <a:ext cx="0" cy="4345725"/>
          </a:xfrm>
          <a:prstGeom prst="straightConnector1">
            <a:avLst/>
          </a:prstGeom>
          <a:noFill/>
          <a:ln w="9525" cap="flat" cmpd="sng">
            <a:solidFill>
              <a:srgbClr val="7F7F7F"/>
            </a:solidFill>
            <a:prstDash val="solid"/>
            <a:round/>
            <a:headEnd type="none" w="sm" len="sm"/>
            <a:tailEnd type="none" w="sm" len="sm"/>
          </a:ln>
        </p:spPr>
      </p:cxnSp>
      <p:cxnSp>
        <p:nvCxnSpPr>
          <p:cNvPr id="872" name="Google Shape;872;p78"/>
          <p:cNvCxnSpPr/>
          <p:nvPr/>
        </p:nvCxnSpPr>
        <p:spPr>
          <a:xfrm rot="10800000" flipH="1">
            <a:off x="9539554" y="1748592"/>
            <a:ext cx="1935415" cy="970"/>
          </a:xfrm>
          <a:prstGeom prst="straightConnector1">
            <a:avLst/>
          </a:prstGeom>
          <a:noFill/>
          <a:ln w="12700" cap="flat" cmpd="sng">
            <a:solidFill>
              <a:schemeClr val="dk1"/>
            </a:solidFill>
            <a:prstDash val="solid"/>
            <a:round/>
            <a:headEnd type="none" w="sm" len="sm"/>
            <a:tailEnd type="none" w="sm" len="sm"/>
          </a:ln>
        </p:spPr>
      </p:cxnSp>
      <p:sp>
        <p:nvSpPr>
          <p:cNvPr id="873" name="Google Shape;873;p78"/>
          <p:cNvSpPr txBox="1"/>
          <p:nvPr/>
        </p:nvSpPr>
        <p:spPr>
          <a:xfrm>
            <a:off x="10655998" y="1802210"/>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10: 06/22-06/28</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874" name="Google Shape;874;p78"/>
          <p:cNvCxnSpPr/>
          <p:nvPr/>
        </p:nvCxnSpPr>
        <p:spPr>
          <a:xfrm>
            <a:off x="10538391" y="1723391"/>
            <a:ext cx="0" cy="4345725"/>
          </a:xfrm>
          <a:prstGeom prst="straightConnector1">
            <a:avLst/>
          </a:prstGeom>
          <a:noFill/>
          <a:ln w="9525" cap="flat" cmpd="sng">
            <a:solidFill>
              <a:srgbClr val="C7C7C7"/>
            </a:solidFill>
            <a:prstDash val="dot"/>
            <a:round/>
            <a:headEnd type="none" w="sm" len="sm"/>
            <a:tailEnd type="none" w="sm" len="sm"/>
          </a:ln>
        </p:spPr>
      </p:cxnSp>
      <p:sp>
        <p:nvSpPr>
          <p:cNvPr id="875" name="Google Shape;875;p78"/>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Preview of Sprint 7</a:t>
            </a:r>
            <a:endParaRPr sz="1800" b="0" i="0" u="none" strike="noStrike" cap="none">
              <a:solidFill>
                <a:schemeClr val="dk1"/>
              </a:solidFill>
              <a:latin typeface="Calibri"/>
              <a:ea typeface="Calibri"/>
              <a:cs typeface="Calibri"/>
              <a:sym typeface="Calibri"/>
            </a:endParaRPr>
          </a:p>
        </p:txBody>
      </p:sp>
      <p:grpSp>
        <p:nvGrpSpPr>
          <p:cNvPr id="876" name="Google Shape;876;p78"/>
          <p:cNvGrpSpPr/>
          <p:nvPr/>
        </p:nvGrpSpPr>
        <p:grpSpPr>
          <a:xfrm>
            <a:off x="704826" y="1077415"/>
            <a:ext cx="1301794" cy="5057210"/>
            <a:chOff x="7088474" y="1392482"/>
            <a:chExt cx="1365250" cy="5258585"/>
          </a:xfrm>
        </p:grpSpPr>
        <p:cxnSp>
          <p:nvCxnSpPr>
            <p:cNvPr id="877" name="Google Shape;877;p78"/>
            <p:cNvCxnSpPr/>
            <p:nvPr/>
          </p:nvCxnSpPr>
          <p:spPr>
            <a:xfrm>
              <a:off x="7743145" y="1775857"/>
              <a:ext cx="2173" cy="4875210"/>
            </a:xfrm>
            <a:prstGeom prst="straightConnector1">
              <a:avLst/>
            </a:prstGeom>
            <a:noFill/>
            <a:ln w="12700" cap="flat" cmpd="sng">
              <a:solidFill>
                <a:srgbClr val="A1AEBF"/>
              </a:solidFill>
              <a:prstDash val="solid"/>
              <a:round/>
              <a:headEnd type="none" w="sm" len="sm"/>
              <a:tailEnd type="none" w="sm" len="sm"/>
            </a:ln>
          </p:spPr>
        </p:cxnSp>
        <p:grpSp>
          <p:nvGrpSpPr>
            <p:cNvPr id="878" name="Google Shape;878;p78"/>
            <p:cNvGrpSpPr/>
            <p:nvPr/>
          </p:nvGrpSpPr>
          <p:grpSpPr>
            <a:xfrm>
              <a:off x="7088474" y="1392482"/>
              <a:ext cx="1365250" cy="404102"/>
              <a:chOff x="7209124" y="1424232"/>
              <a:chExt cx="1365250" cy="404102"/>
            </a:xfrm>
          </p:grpSpPr>
          <p:sp>
            <p:nvSpPr>
              <p:cNvPr id="879" name="Google Shape;879;p78"/>
              <p:cNvSpPr/>
              <p:nvPr/>
            </p:nvSpPr>
            <p:spPr>
              <a:xfrm>
                <a:off x="7209124" y="1424232"/>
                <a:ext cx="1365250" cy="344167"/>
              </a:xfrm>
              <a:prstGeom prst="roundRect">
                <a:avLst>
                  <a:gd name="adj" fmla="val 16667"/>
                </a:avLst>
              </a:prstGeom>
              <a:solidFill>
                <a:srgbClr val="D3E9FF"/>
              </a:solidFill>
              <a:ln>
                <a:noFill/>
              </a:ln>
            </p:spPr>
            <p:txBody>
              <a:bodyPr spcFirstLastPara="1" wrap="square" lIns="91425" tIns="73150" rIns="91425" bIns="45700" anchor="ctr" anchorCtr="0">
                <a:noAutofit/>
              </a:bodyPr>
              <a:lstStyle/>
              <a:p>
                <a:pPr marL="0" marR="0" lvl="0" indent="0" algn="ctr" rtl="0">
                  <a:lnSpc>
                    <a:spcPct val="100000"/>
                  </a:lnSpc>
                  <a:spcBef>
                    <a:spcPts val="0"/>
                  </a:spcBef>
                  <a:spcAft>
                    <a:spcPts val="0"/>
                  </a:spcAft>
                  <a:buClr>
                    <a:schemeClr val="accent1"/>
                  </a:buClr>
                  <a:buSzPts val="1200"/>
                  <a:buFont typeface="Source Sans Pro SemiBold"/>
                  <a:buNone/>
                </a:pPr>
                <a:r>
                  <a:rPr lang="en-US" sz="1200" b="1" i="0" u="none" strike="noStrike" cap="none">
                    <a:solidFill>
                      <a:schemeClr val="accent1"/>
                    </a:solidFill>
                    <a:latin typeface="Source Sans Pro SemiBold"/>
                    <a:ea typeface="Source Sans Pro SemiBold"/>
                    <a:cs typeface="Source Sans Pro SemiBold"/>
                    <a:sym typeface="Source Sans Pro SemiBold"/>
                  </a:rPr>
                  <a:t>WE ARE HERE</a:t>
                </a:r>
                <a:endParaRPr sz="1200" b="1" i="0" u="none" strike="noStrike" cap="none">
                  <a:solidFill>
                    <a:schemeClr val="accent1"/>
                  </a:solidFill>
                  <a:latin typeface="Source Sans Pro SemiBold"/>
                  <a:ea typeface="Source Sans Pro SemiBold"/>
                  <a:cs typeface="Source Sans Pro SemiBold"/>
                  <a:sym typeface="Source Sans Pro SemiBold"/>
                </a:endParaRPr>
              </a:p>
            </p:txBody>
          </p:sp>
          <p:sp>
            <p:nvSpPr>
              <p:cNvPr id="880" name="Google Shape;880;p78"/>
              <p:cNvSpPr/>
              <p:nvPr/>
            </p:nvSpPr>
            <p:spPr>
              <a:xfrm rot="10800000">
                <a:off x="7773027" y="1745784"/>
                <a:ext cx="171449" cy="82550"/>
              </a:xfrm>
              <a:prstGeom prst="triangle">
                <a:avLst>
                  <a:gd name="adj" fmla="val 50000"/>
                </a:avLst>
              </a:prstGeom>
              <a:solidFill>
                <a:srgbClr val="D3E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grpSp>
      <p:sp>
        <p:nvSpPr>
          <p:cNvPr id="881" name="Google Shape;881;p78"/>
          <p:cNvSpPr/>
          <p:nvPr/>
        </p:nvSpPr>
        <p:spPr>
          <a:xfrm>
            <a:off x="1418433" y="2356224"/>
            <a:ext cx="1959634" cy="176424"/>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1095-B: Legal Review</a:t>
            </a:r>
            <a:endParaRPr sz="850" b="0" i="0" u="none" strike="noStrike" cap="none">
              <a:solidFill>
                <a:srgbClr val="000000"/>
              </a:solidFill>
              <a:latin typeface="Source Sans Pro"/>
              <a:ea typeface="Source Sans Pro"/>
              <a:cs typeface="Source Sans Pro"/>
              <a:sym typeface="Source Sans Pro"/>
            </a:endParaRPr>
          </a:p>
        </p:txBody>
      </p:sp>
      <p:sp>
        <p:nvSpPr>
          <p:cNvPr id="882" name="Google Shape;882;p78"/>
          <p:cNvSpPr/>
          <p:nvPr/>
        </p:nvSpPr>
        <p:spPr>
          <a:xfrm>
            <a:off x="3492713" y="4120708"/>
            <a:ext cx="2044670" cy="286191"/>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HH: Current State Journey Map</a:t>
            </a:r>
            <a:endParaRPr sz="850" b="0" i="0" u="none" strike="noStrike" cap="none">
              <a:solidFill>
                <a:srgbClr val="FDFFFD"/>
              </a:solidFill>
              <a:latin typeface="Source Sans Pro"/>
              <a:ea typeface="Source Sans Pro"/>
              <a:cs typeface="Source Sans Pro"/>
              <a:sym typeface="Source Sans Pro"/>
            </a:endParaRPr>
          </a:p>
        </p:txBody>
      </p:sp>
      <p:sp>
        <p:nvSpPr>
          <p:cNvPr id="883" name="Google Shape;883;p78"/>
          <p:cNvSpPr/>
          <p:nvPr/>
        </p:nvSpPr>
        <p:spPr>
          <a:xfrm>
            <a:off x="5603171" y="3088589"/>
            <a:ext cx="966745" cy="223604"/>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HH: Roadmap</a:t>
            </a:r>
            <a:endParaRPr sz="850" b="0" i="0" u="none" strike="noStrike" cap="none">
              <a:solidFill>
                <a:srgbClr val="FDFFFD"/>
              </a:solidFill>
              <a:latin typeface="Source Sans Pro"/>
              <a:ea typeface="Source Sans Pro"/>
              <a:cs typeface="Source Sans Pro"/>
              <a:sym typeface="Source Sans Pro"/>
            </a:endParaRPr>
          </a:p>
        </p:txBody>
      </p:sp>
      <p:sp>
        <p:nvSpPr>
          <p:cNvPr id="884" name="Google Shape;884;p78"/>
          <p:cNvSpPr/>
          <p:nvPr/>
        </p:nvSpPr>
        <p:spPr>
          <a:xfrm>
            <a:off x="3493370" y="3804974"/>
            <a:ext cx="1982645" cy="286191"/>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HH: Discovery</a:t>
            </a:r>
            <a:endParaRPr sz="1400" b="0" i="0" u="none" strike="noStrike" cap="none">
              <a:solidFill>
                <a:srgbClr val="000000"/>
              </a:solidFill>
              <a:latin typeface="Arial"/>
              <a:ea typeface="Arial"/>
              <a:cs typeface="Arial"/>
              <a:sym typeface="Arial"/>
            </a:endParaRPr>
          </a:p>
        </p:txBody>
      </p:sp>
      <p:sp>
        <p:nvSpPr>
          <p:cNvPr id="885" name="Google Shape;885;p78"/>
          <p:cNvSpPr/>
          <p:nvPr/>
        </p:nvSpPr>
        <p:spPr>
          <a:xfrm>
            <a:off x="1425665" y="2736290"/>
            <a:ext cx="1959634" cy="176424"/>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1095-B: Opt-in follow up</a:t>
            </a:r>
            <a:endParaRPr sz="850" b="0" i="0" u="none" strike="noStrike" cap="none">
              <a:solidFill>
                <a:srgbClr val="000000"/>
              </a:solidFill>
              <a:latin typeface="Source Sans Pro"/>
              <a:ea typeface="Source Sans Pro"/>
              <a:cs typeface="Source Sans Pro"/>
              <a:sym typeface="Source Sans Pro"/>
            </a:endParaRPr>
          </a:p>
        </p:txBody>
      </p:sp>
      <p:cxnSp>
        <p:nvCxnSpPr>
          <p:cNvPr id="886" name="Google Shape;886;p78"/>
          <p:cNvCxnSpPr/>
          <p:nvPr/>
        </p:nvCxnSpPr>
        <p:spPr>
          <a:xfrm>
            <a:off x="9525177" y="1770654"/>
            <a:ext cx="0" cy="4345725"/>
          </a:xfrm>
          <a:prstGeom prst="straightConnector1">
            <a:avLst/>
          </a:prstGeom>
          <a:noFill/>
          <a:ln w="9525" cap="flat" cmpd="sng">
            <a:solidFill>
              <a:srgbClr val="7F7F7F"/>
            </a:solidFill>
            <a:prstDash val="solid"/>
            <a:round/>
            <a:headEnd type="none" w="sm" len="sm"/>
            <a:tailEnd type="none" w="sm" len="sm"/>
          </a:ln>
        </p:spPr>
      </p:cxnSp>
      <p:sp>
        <p:nvSpPr>
          <p:cNvPr id="887" name="Google Shape;887;p78"/>
          <p:cNvSpPr/>
          <p:nvPr/>
        </p:nvSpPr>
        <p:spPr>
          <a:xfrm>
            <a:off x="1416594" y="2913429"/>
            <a:ext cx="1959634" cy="176424"/>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1095-B: Spanish translation docs</a:t>
            </a:r>
            <a:endParaRPr sz="850" b="0" i="0" u="none" strike="noStrike" cap="none">
              <a:solidFill>
                <a:srgbClr val="000000"/>
              </a:solidFill>
              <a:latin typeface="Source Sans Pro"/>
              <a:ea typeface="Source Sans Pro"/>
              <a:cs typeface="Source Sans Pro"/>
              <a:sym typeface="Source Sans Pro"/>
            </a:endParaRPr>
          </a:p>
        </p:txBody>
      </p:sp>
      <p:sp>
        <p:nvSpPr>
          <p:cNvPr id="888" name="Google Shape;888;p78"/>
          <p:cNvSpPr/>
          <p:nvPr/>
        </p:nvSpPr>
        <p:spPr>
          <a:xfrm>
            <a:off x="1707912" y="3108433"/>
            <a:ext cx="658086" cy="220867"/>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00" b="0" i="0" u="none" strike="noStrike" cap="none">
                <a:solidFill>
                  <a:srgbClr val="FDFFFD"/>
                </a:solidFill>
                <a:latin typeface="Source Sans Pro"/>
                <a:ea typeface="Source Sans Pro"/>
                <a:cs typeface="Source Sans Pro"/>
                <a:sym typeface="Source Sans Pro"/>
              </a:rPr>
              <a:t>HH: Charter</a:t>
            </a:r>
            <a:endParaRPr sz="800" b="0" i="0" u="none" strike="noStrike" cap="none">
              <a:solidFill>
                <a:srgbClr val="000000"/>
              </a:solidFill>
              <a:latin typeface="Source Sans Pro"/>
              <a:ea typeface="Source Sans Pro"/>
              <a:cs typeface="Source Sans Pro"/>
              <a:sym typeface="Source Sans Pro"/>
            </a:endParaRPr>
          </a:p>
        </p:txBody>
      </p:sp>
      <p:sp>
        <p:nvSpPr>
          <p:cNvPr id="889" name="Google Shape;889;p78"/>
          <p:cNvSpPr/>
          <p:nvPr/>
        </p:nvSpPr>
        <p:spPr>
          <a:xfrm>
            <a:off x="9572027" y="5246333"/>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890" name="Google Shape;890;p78"/>
          <p:cNvSpPr txBox="1"/>
          <p:nvPr/>
        </p:nvSpPr>
        <p:spPr>
          <a:xfrm>
            <a:off x="9571454" y="5501547"/>
            <a:ext cx="87113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Research Plan Review</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891" name="Google Shape;891;p78"/>
          <p:cNvSpPr/>
          <p:nvPr/>
        </p:nvSpPr>
        <p:spPr>
          <a:xfrm>
            <a:off x="5616380" y="4472663"/>
            <a:ext cx="1882328" cy="286191"/>
          </a:xfrm>
          <a:prstGeom prst="rect">
            <a:avLst/>
          </a:prstGeom>
          <a:solidFill>
            <a:srgbClr val="B9CCE2"/>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chemeClr val="accent1"/>
                </a:solidFill>
                <a:latin typeface="Source Sans Pro"/>
                <a:ea typeface="Source Sans Pro"/>
                <a:cs typeface="Source Sans Pro"/>
                <a:sym typeface="Source Sans Pro"/>
              </a:rPr>
              <a:t>HH: Stakeholder Interviews</a:t>
            </a:r>
            <a:endParaRPr sz="1400" b="0" i="0" u="none" strike="noStrike" cap="none">
              <a:solidFill>
                <a:schemeClr val="accent1"/>
              </a:solidFill>
              <a:latin typeface="Arial"/>
              <a:ea typeface="Arial"/>
              <a:cs typeface="Arial"/>
              <a:sym typeface="Arial"/>
            </a:endParaRPr>
          </a:p>
        </p:txBody>
      </p:sp>
      <p:sp>
        <p:nvSpPr>
          <p:cNvPr id="892" name="Google Shape;892;p78"/>
          <p:cNvSpPr/>
          <p:nvPr/>
        </p:nvSpPr>
        <p:spPr>
          <a:xfrm>
            <a:off x="5603827" y="3813140"/>
            <a:ext cx="1903481" cy="286191"/>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HH: Stakeholder Interviews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3"/>
        <p:cNvGrpSpPr/>
        <p:nvPr/>
      </p:nvGrpSpPr>
      <p:grpSpPr>
        <a:xfrm>
          <a:off x="0" y="0"/>
          <a:ext cx="0" cy="0"/>
          <a:chOff x="0" y="0"/>
          <a:chExt cx="0" cy="0"/>
        </a:xfrm>
      </p:grpSpPr>
      <p:sp>
        <p:nvSpPr>
          <p:cNvPr id="254" name="Google Shape;254;p4"/>
          <p:cNvSpPr txBox="1"/>
          <p:nvPr/>
        </p:nvSpPr>
        <p:spPr>
          <a:xfrm>
            <a:off x="7256193" y="5211973"/>
            <a:ext cx="4686435" cy="430847"/>
          </a:xfrm>
          <a:prstGeom prst="rect">
            <a:avLst/>
          </a:prstGeom>
          <a:solidFill>
            <a:schemeClr val="accent6"/>
          </a:solid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2"/>
                </a:solidFill>
                <a:latin typeface="Source Sans Pro"/>
                <a:ea typeface="Source Sans Pro"/>
                <a:cs typeface="Source Sans Pro"/>
                <a:sym typeface="Source Sans Pro"/>
              </a:rPr>
              <a:t>Health Hub</a:t>
            </a:r>
            <a:endParaRPr sz="1400" b="0" i="0" u="none" strike="noStrike" cap="none">
              <a:solidFill>
                <a:srgbClr val="000000"/>
              </a:solidFill>
              <a:latin typeface="Arial"/>
              <a:ea typeface="Arial"/>
              <a:cs typeface="Arial"/>
              <a:sym typeface="Arial"/>
            </a:endParaRPr>
          </a:p>
        </p:txBody>
      </p:sp>
      <p:sp>
        <p:nvSpPr>
          <p:cNvPr id="255" name="Google Shape;255;p4"/>
          <p:cNvSpPr txBox="1">
            <a:spLocks noGrp="1"/>
          </p:cNvSpPr>
          <p:nvPr>
            <p:ph type="title"/>
          </p:nvPr>
        </p:nvSpPr>
        <p:spPr>
          <a:xfrm>
            <a:off x="312812" y="373491"/>
            <a:ext cx="11353800" cy="747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CEDAR TO1 Overview</a:t>
            </a:r>
            <a:endParaRPr/>
          </a:p>
        </p:txBody>
      </p:sp>
      <p:sp>
        <p:nvSpPr>
          <p:cNvPr id="256" name="Google Shape;256;p4"/>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4</a:t>
            </a:fld>
            <a:endParaRPr>
              <a:latin typeface="Source Sans Pro"/>
              <a:ea typeface="Source Sans Pro"/>
              <a:cs typeface="Source Sans Pro"/>
              <a:sym typeface="Source Sans Pro"/>
            </a:endParaRPr>
          </a:p>
        </p:txBody>
      </p:sp>
      <p:sp>
        <p:nvSpPr>
          <p:cNvPr id="257" name="Google Shape;257;p4"/>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Introduction</a:t>
            </a:r>
            <a:endParaRPr sz="1800" b="0" i="0" u="none" strike="noStrike" cap="none">
              <a:solidFill>
                <a:schemeClr val="dk1"/>
              </a:solidFill>
              <a:latin typeface="Calibri"/>
              <a:ea typeface="Calibri"/>
              <a:cs typeface="Calibri"/>
              <a:sym typeface="Calibri"/>
            </a:endParaRPr>
          </a:p>
        </p:txBody>
      </p:sp>
      <p:cxnSp>
        <p:nvCxnSpPr>
          <p:cNvPr id="258" name="Google Shape;258;p4"/>
          <p:cNvCxnSpPr/>
          <p:nvPr/>
        </p:nvCxnSpPr>
        <p:spPr>
          <a:xfrm>
            <a:off x="809439" y="1918813"/>
            <a:ext cx="3178432" cy="11963"/>
          </a:xfrm>
          <a:prstGeom prst="straightConnector1">
            <a:avLst/>
          </a:prstGeom>
          <a:noFill/>
          <a:ln w="9525" cap="flat" cmpd="sng">
            <a:solidFill>
              <a:srgbClr val="232B34"/>
            </a:solidFill>
            <a:prstDash val="solid"/>
            <a:round/>
            <a:headEnd type="none" w="sm" len="sm"/>
            <a:tailEnd type="none" w="sm" len="sm"/>
          </a:ln>
        </p:spPr>
      </p:cxnSp>
      <p:cxnSp>
        <p:nvCxnSpPr>
          <p:cNvPr id="259" name="Google Shape;259;p4"/>
          <p:cNvCxnSpPr/>
          <p:nvPr/>
        </p:nvCxnSpPr>
        <p:spPr>
          <a:xfrm rot="10800000" flipH="1">
            <a:off x="4128105" y="1925163"/>
            <a:ext cx="7087170" cy="32"/>
          </a:xfrm>
          <a:prstGeom prst="straightConnector1">
            <a:avLst/>
          </a:prstGeom>
          <a:noFill/>
          <a:ln w="9525" cap="flat" cmpd="sng">
            <a:solidFill>
              <a:srgbClr val="232B34"/>
            </a:solidFill>
            <a:prstDash val="solid"/>
            <a:round/>
            <a:headEnd type="none" w="sm" len="sm"/>
            <a:tailEnd type="none" w="sm" len="sm"/>
          </a:ln>
        </p:spPr>
      </p:cxnSp>
      <p:sp>
        <p:nvSpPr>
          <p:cNvPr id="260" name="Google Shape;260;p4"/>
          <p:cNvSpPr txBox="1"/>
          <p:nvPr/>
        </p:nvSpPr>
        <p:spPr>
          <a:xfrm>
            <a:off x="813360"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0</a:t>
            </a:r>
            <a:endParaRPr sz="1200" b="0" i="0" u="none" strike="noStrike" cap="none">
              <a:solidFill>
                <a:schemeClr val="dk2"/>
              </a:solidFill>
              <a:latin typeface="Source Sans Pro"/>
              <a:ea typeface="Source Sans Pro"/>
              <a:cs typeface="Source Sans Pro"/>
              <a:sym typeface="Source Sans Pro"/>
            </a:endParaRPr>
          </a:p>
        </p:txBody>
      </p:sp>
      <p:sp>
        <p:nvSpPr>
          <p:cNvPr id="261" name="Google Shape;261;p4"/>
          <p:cNvSpPr txBox="1"/>
          <p:nvPr/>
        </p:nvSpPr>
        <p:spPr>
          <a:xfrm>
            <a:off x="1215777"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a:t>
            </a:r>
            <a:endParaRPr sz="1200" b="0" i="0" u="none" strike="noStrike" cap="none">
              <a:solidFill>
                <a:schemeClr val="dk2"/>
              </a:solidFill>
              <a:latin typeface="Source Sans Pro"/>
              <a:ea typeface="Source Sans Pro"/>
              <a:cs typeface="Source Sans Pro"/>
              <a:sym typeface="Source Sans Pro"/>
            </a:endParaRPr>
          </a:p>
        </p:txBody>
      </p:sp>
      <p:sp>
        <p:nvSpPr>
          <p:cNvPr id="262" name="Google Shape;262;p4"/>
          <p:cNvSpPr txBox="1"/>
          <p:nvPr/>
        </p:nvSpPr>
        <p:spPr>
          <a:xfrm>
            <a:off x="1618194"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a:t>
            </a:r>
            <a:endParaRPr sz="1200" b="0" i="0" u="none" strike="noStrike" cap="none">
              <a:solidFill>
                <a:schemeClr val="dk2"/>
              </a:solidFill>
              <a:latin typeface="Source Sans Pro"/>
              <a:ea typeface="Source Sans Pro"/>
              <a:cs typeface="Source Sans Pro"/>
              <a:sym typeface="Source Sans Pro"/>
            </a:endParaRPr>
          </a:p>
        </p:txBody>
      </p:sp>
      <p:sp>
        <p:nvSpPr>
          <p:cNvPr id="263" name="Google Shape;263;p4"/>
          <p:cNvSpPr txBox="1"/>
          <p:nvPr/>
        </p:nvSpPr>
        <p:spPr>
          <a:xfrm>
            <a:off x="2020611"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3</a:t>
            </a:r>
            <a:endParaRPr sz="1200" b="0" i="0" u="none" strike="noStrike" cap="none">
              <a:solidFill>
                <a:schemeClr val="dk2"/>
              </a:solidFill>
              <a:latin typeface="Source Sans Pro"/>
              <a:ea typeface="Source Sans Pro"/>
              <a:cs typeface="Source Sans Pro"/>
              <a:sym typeface="Source Sans Pro"/>
            </a:endParaRPr>
          </a:p>
        </p:txBody>
      </p:sp>
      <p:sp>
        <p:nvSpPr>
          <p:cNvPr id="264" name="Google Shape;264;p4"/>
          <p:cNvSpPr txBox="1"/>
          <p:nvPr/>
        </p:nvSpPr>
        <p:spPr>
          <a:xfrm>
            <a:off x="2423028"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4</a:t>
            </a:r>
            <a:endParaRPr sz="1200" b="0" i="0" u="none" strike="noStrike" cap="none">
              <a:solidFill>
                <a:schemeClr val="dk2"/>
              </a:solidFill>
              <a:latin typeface="Source Sans Pro"/>
              <a:ea typeface="Source Sans Pro"/>
              <a:cs typeface="Source Sans Pro"/>
              <a:sym typeface="Source Sans Pro"/>
            </a:endParaRPr>
          </a:p>
        </p:txBody>
      </p:sp>
      <p:sp>
        <p:nvSpPr>
          <p:cNvPr id="265" name="Google Shape;265;p4"/>
          <p:cNvSpPr txBox="1"/>
          <p:nvPr/>
        </p:nvSpPr>
        <p:spPr>
          <a:xfrm>
            <a:off x="2825445"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5</a:t>
            </a:r>
            <a:endParaRPr sz="1200" b="0" i="0" u="none" strike="noStrike" cap="none">
              <a:solidFill>
                <a:schemeClr val="dk2"/>
              </a:solidFill>
              <a:latin typeface="Source Sans Pro"/>
              <a:ea typeface="Source Sans Pro"/>
              <a:cs typeface="Source Sans Pro"/>
              <a:sym typeface="Source Sans Pro"/>
            </a:endParaRPr>
          </a:p>
        </p:txBody>
      </p:sp>
      <p:sp>
        <p:nvSpPr>
          <p:cNvPr id="266" name="Google Shape;266;p4"/>
          <p:cNvSpPr txBox="1"/>
          <p:nvPr/>
        </p:nvSpPr>
        <p:spPr>
          <a:xfrm>
            <a:off x="3227862"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6</a:t>
            </a:r>
            <a:endParaRPr sz="1200" b="0" i="0" u="none" strike="noStrike" cap="none">
              <a:solidFill>
                <a:schemeClr val="dk2"/>
              </a:solidFill>
              <a:latin typeface="Source Sans Pro"/>
              <a:ea typeface="Source Sans Pro"/>
              <a:cs typeface="Source Sans Pro"/>
              <a:sym typeface="Source Sans Pro"/>
            </a:endParaRPr>
          </a:p>
        </p:txBody>
      </p:sp>
      <p:sp>
        <p:nvSpPr>
          <p:cNvPr id="267" name="Google Shape;267;p4"/>
          <p:cNvSpPr txBox="1"/>
          <p:nvPr/>
        </p:nvSpPr>
        <p:spPr>
          <a:xfrm>
            <a:off x="3630279"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7</a:t>
            </a:r>
            <a:endParaRPr sz="1200" b="0" i="0" u="none" strike="noStrike" cap="none">
              <a:solidFill>
                <a:schemeClr val="dk2"/>
              </a:solidFill>
              <a:latin typeface="Source Sans Pro"/>
              <a:ea typeface="Source Sans Pro"/>
              <a:cs typeface="Source Sans Pro"/>
              <a:sym typeface="Source Sans Pro"/>
            </a:endParaRPr>
          </a:p>
        </p:txBody>
      </p:sp>
      <p:sp>
        <p:nvSpPr>
          <p:cNvPr id="268" name="Google Shape;268;p4"/>
          <p:cNvSpPr txBox="1"/>
          <p:nvPr/>
        </p:nvSpPr>
        <p:spPr>
          <a:xfrm>
            <a:off x="811007" y="2735171"/>
            <a:ext cx="709686"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Sep</a:t>
            </a:r>
            <a:endParaRPr sz="1200" b="0" i="0" u="none" strike="noStrike" cap="none">
              <a:solidFill>
                <a:schemeClr val="lt1"/>
              </a:solidFill>
              <a:latin typeface="Source Sans Pro"/>
              <a:ea typeface="Source Sans Pro"/>
              <a:cs typeface="Source Sans Pro"/>
              <a:sym typeface="Source Sans Pro"/>
            </a:endParaRPr>
          </a:p>
        </p:txBody>
      </p:sp>
      <p:sp>
        <p:nvSpPr>
          <p:cNvPr id="269" name="Google Shape;269;p4"/>
          <p:cNvSpPr txBox="1"/>
          <p:nvPr/>
        </p:nvSpPr>
        <p:spPr>
          <a:xfrm>
            <a:off x="1548228" y="2735061"/>
            <a:ext cx="950564"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Oct</a:t>
            </a:r>
            <a:endParaRPr sz="1200" b="0" i="0" u="none" strike="noStrike" cap="none">
              <a:solidFill>
                <a:schemeClr val="lt1"/>
              </a:solidFill>
              <a:latin typeface="Source Sans Pro"/>
              <a:ea typeface="Source Sans Pro"/>
              <a:cs typeface="Source Sans Pro"/>
              <a:sym typeface="Source Sans Pro"/>
            </a:endParaRPr>
          </a:p>
        </p:txBody>
      </p:sp>
      <p:sp>
        <p:nvSpPr>
          <p:cNvPr id="270" name="Google Shape;270;p4"/>
          <p:cNvSpPr txBox="1"/>
          <p:nvPr/>
        </p:nvSpPr>
        <p:spPr>
          <a:xfrm>
            <a:off x="2526328" y="2735061"/>
            <a:ext cx="674234"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Nov</a:t>
            </a:r>
            <a:endParaRPr sz="1200" b="0" i="0" u="none" strike="noStrike" cap="none">
              <a:solidFill>
                <a:schemeClr val="lt1"/>
              </a:solidFill>
              <a:latin typeface="Source Sans Pro"/>
              <a:ea typeface="Source Sans Pro"/>
              <a:cs typeface="Source Sans Pro"/>
              <a:sym typeface="Source Sans Pro"/>
            </a:endParaRPr>
          </a:p>
        </p:txBody>
      </p:sp>
      <p:sp>
        <p:nvSpPr>
          <p:cNvPr id="271" name="Google Shape;271;p4"/>
          <p:cNvSpPr txBox="1"/>
          <p:nvPr/>
        </p:nvSpPr>
        <p:spPr>
          <a:xfrm>
            <a:off x="3228097" y="2735061"/>
            <a:ext cx="872471"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Dec</a:t>
            </a:r>
            <a:endParaRPr sz="1200" b="0" i="0" u="none" strike="noStrike" cap="none">
              <a:solidFill>
                <a:schemeClr val="lt1"/>
              </a:solidFill>
              <a:latin typeface="Source Sans Pro"/>
              <a:ea typeface="Source Sans Pro"/>
              <a:cs typeface="Source Sans Pro"/>
              <a:sym typeface="Source Sans Pro"/>
            </a:endParaRPr>
          </a:p>
        </p:txBody>
      </p:sp>
      <p:sp>
        <p:nvSpPr>
          <p:cNvPr id="272" name="Google Shape;272;p4"/>
          <p:cNvSpPr txBox="1"/>
          <p:nvPr/>
        </p:nvSpPr>
        <p:spPr>
          <a:xfrm>
            <a:off x="4032696"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8</a:t>
            </a:r>
            <a:endParaRPr sz="1200" b="0" i="0" u="none" strike="noStrike" cap="none">
              <a:solidFill>
                <a:schemeClr val="dk2"/>
              </a:solidFill>
              <a:latin typeface="Source Sans Pro"/>
              <a:ea typeface="Source Sans Pro"/>
              <a:cs typeface="Source Sans Pro"/>
              <a:sym typeface="Source Sans Pro"/>
            </a:endParaRPr>
          </a:p>
        </p:txBody>
      </p:sp>
      <p:sp>
        <p:nvSpPr>
          <p:cNvPr id="273" name="Google Shape;273;p4"/>
          <p:cNvSpPr txBox="1"/>
          <p:nvPr/>
        </p:nvSpPr>
        <p:spPr>
          <a:xfrm>
            <a:off x="4435113"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9</a:t>
            </a:r>
            <a:endParaRPr sz="1200" b="0" i="0" u="none" strike="noStrike" cap="none">
              <a:solidFill>
                <a:schemeClr val="dk2"/>
              </a:solidFill>
              <a:latin typeface="Source Sans Pro"/>
              <a:ea typeface="Source Sans Pro"/>
              <a:cs typeface="Source Sans Pro"/>
              <a:sym typeface="Source Sans Pro"/>
            </a:endParaRPr>
          </a:p>
        </p:txBody>
      </p:sp>
      <p:sp>
        <p:nvSpPr>
          <p:cNvPr id="274" name="Google Shape;274;p4"/>
          <p:cNvSpPr txBox="1"/>
          <p:nvPr/>
        </p:nvSpPr>
        <p:spPr>
          <a:xfrm>
            <a:off x="4837530"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10</a:t>
            </a:r>
            <a:endParaRPr sz="1200" b="0" i="0" u="none" strike="noStrike" cap="none">
              <a:solidFill>
                <a:schemeClr val="dk2"/>
              </a:solidFill>
              <a:latin typeface="Source Sans Pro"/>
              <a:ea typeface="Source Sans Pro"/>
              <a:cs typeface="Source Sans Pro"/>
              <a:sym typeface="Source Sans Pro"/>
            </a:endParaRPr>
          </a:p>
        </p:txBody>
      </p:sp>
      <p:sp>
        <p:nvSpPr>
          <p:cNvPr id="275" name="Google Shape;275;p4"/>
          <p:cNvSpPr txBox="1"/>
          <p:nvPr/>
        </p:nvSpPr>
        <p:spPr>
          <a:xfrm>
            <a:off x="5239947"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11</a:t>
            </a:r>
            <a:endParaRPr sz="1200" b="0" i="0" u="none" strike="noStrike" cap="none">
              <a:solidFill>
                <a:schemeClr val="dk2"/>
              </a:solidFill>
              <a:latin typeface="Source Sans Pro"/>
              <a:ea typeface="Source Sans Pro"/>
              <a:cs typeface="Source Sans Pro"/>
              <a:sym typeface="Source Sans Pro"/>
            </a:endParaRPr>
          </a:p>
        </p:txBody>
      </p:sp>
      <p:sp>
        <p:nvSpPr>
          <p:cNvPr id="276" name="Google Shape;276;p4"/>
          <p:cNvSpPr txBox="1"/>
          <p:nvPr/>
        </p:nvSpPr>
        <p:spPr>
          <a:xfrm>
            <a:off x="4128105" y="2735171"/>
            <a:ext cx="1014301"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Jan</a:t>
            </a:r>
            <a:endParaRPr sz="1200" b="0" i="0" u="none" strike="noStrike" cap="none">
              <a:solidFill>
                <a:schemeClr val="lt1"/>
              </a:solidFill>
              <a:latin typeface="Source Sans Pro"/>
              <a:ea typeface="Source Sans Pro"/>
              <a:cs typeface="Source Sans Pro"/>
              <a:sym typeface="Source Sans Pro"/>
            </a:endParaRPr>
          </a:p>
        </p:txBody>
      </p:sp>
      <p:sp>
        <p:nvSpPr>
          <p:cNvPr id="277" name="Google Shape;277;p4"/>
          <p:cNvSpPr txBox="1"/>
          <p:nvPr/>
        </p:nvSpPr>
        <p:spPr>
          <a:xfrm>
            <a:off x="5176293" y="2735061"/>
            <a:ext cx="713232" cy="240192"/>
          </a:xfrm>
          <a:prstGeom prst="rect">
            <a:avLst/>
          </a:prstGeom>
          <a:solidFill>
            <a:srgbClr val="00206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rgbClr val="FDFFFD"/>
                </a:solidFill>
                <a:latin typeface="Source Sans Pro"/>
                <a:ea typeface="Source Sans Pro"/>
                <a:cs typeface="Source Sans Pro"/>
                <a:sym typeface="Source Sans Pro"/>
              </a:rPr>
              <a:t>Feb</a:t>
            </a:r>
            <a:endParaRPr sz="1200" b="0" i="0" u="none" strike="noStrike" cap="none">
              <a:solidFill>
                <a:srgbClr val="FDFFFD"/>
              </a:solidFill>
              <a:latin typeface="Source Sans Pro"/>
              <a:ea typeface="Source Sans Pro"/>
              <a:cs typeface="Source Sans Pro"/>
              <a:sym typeface="Source Sans Pro"/>
            </a:endParaRPr>
          </a:p>
        </p:txBody>
      </p:sp>
      <p:sp>
        <p:nvSpPr>
          <p:cNvPr id="278" name="Google Shape;278;p4"/>
          <p:cNvSpPr txBox="1"/>
          <p:nvPr/>
        </p:nvSpPr>
        <p:spPr>
          <a:xfrm>
            <a:off x="813360" y="3297330"/>
            <a:ext cx="3801217" cy="458547"/>
          </a:xfrm>
          <a:prstGeom prst="rect">
            <a:avLst/>
          </a:prstGeom>
          <a:solidFill>
            <a:srgbClr val="7185A0"/>
          </a:solidFill>
          <a:ln>
            <a:noFill/>
          </a:ln>
        </p:spPr>
        <p:txBody>
          <a:bodyPr spcFirstLastPara="1" wrap="square" lIns="121900" tIns="121900" rIns="121900" bIns="121900" anchor="t" anchorCtr="0">
            <a:spAutoFit/>
          </a:bodyPr>
          <a:lstStyle/>
          <a:p>
            <a:pPr marL="0" marR="0" lvl="0" indent="0" algn="l" rtl="0">
              <a:lnSpc>
                <a:spcPct val="115000"/>
              </a:lnSpc>
              <a:spcBef>
                <a:spcPts val="0"/>
              </a:spcBef>
              <a:spcAft>
                <a:spcPts val="0"/>
              </a:spcAft>
              <a:buClr>
                <a:srgbClr val="FFFFFF"/>
              </a:buClr>
              <a:buSzPts val="1400"/>
              <a:buFont typeface="PT Serif"/>
              <a:buNone/>
            </a:pPr>
            <a:r>
              <a:rPr lang="en-US" sz="1200" b="1" i="0" u="none" strike="noStrike" cap="none">
                <a:solidFill>
                  <a:srgbClr val="FFFFFF"/>
                </a:solidFill>
                <a:latin typeface="Source Sans Pro"/>
                <a:ea typeface="Source Sans Pro"/>
                <a:cs typeface="Source Sans Pro"/>
                <a:sym typeface="Source Sans Pro"/>
              </a:rPr>
              <a:t>DHM - Health Apartment</a:t>
            </a:r>
            <a:endParaRPr sz="1200" b="1" i="0" u="none" strike="noStrike" cap="none">
              <a:solidFill>
                <a:srgbClr val="FFFFFF"/>
              </a:solidFill>
              <a:latin typeface="Source Sans Pro"/>
              <a:ea typeface="Source Sans Pro"/>
              <a:cs typeface="Source Sans Pro"/>
              <a:sym typeface="Source Sans Pro"/>
            </a:endParaRPr>
          </a:p>
        </p:txBody>
      </p:sp>
      <p:sp>
        <p:nvSpPr>
          <p:cNvPr id="279" name="Google Shape;279;p4"/>
          <p:cNvSpPr txBox="1"/>
          <p:nvPr/>
        </p:nvSpPr>
        <p:spPr>
          <a:xfrm>
            <a:off x="163866" y="1689035"/>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467B8"/>
                </a:solidFill>
                <a:latin typeface="Source Sans Pro"/>
                <a:ea typeface="Source Sans Pro"/>
                <a:cs typeface="Source Sans Pro"/>
                <a:sym typeface="Source Sans Pro"/>
              </a:rPr>
              <a:t>PHASE</a:t>
            </a:r>
            <a:endParaRPr sz="1400" b="0" i="0" u="none" strike="noStrike" cap="none">
              <a:solidFill>
                <a:srgbClr val="000000"/>
              </a:solidFill>
              <a:latin typeface="Arial"/>
              <a:ea typeface="Arial"/>
              <a:cs typeface="Arial"/>
              <a:sym typeface="Arial"/>
            </a:endParaRPr>
          </a:p>
        </p:txBody>
      </p:sp>
      <p:sp>
        <p:nvSpPr>
          <p:cNvPr id="280" name="Google Shape;280;p4"/>
          <p:cNvSpPr txBox="1"/>
          <p:nvPr/>
        </p:nvSpPr>
        <p:spPr>
          <a:xfrm>
            <a:off x="162962" y="2301816"/>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467B8"/>
                </a:solidFill>
                <a:latin typeface="Source Sans Pro"/>
                <a:ea typeface="Source Sans Pro"/>
                <a:cs typeface="Source Sans Pro"/>
                <a:sym typeface="Source Sans Pro"/>
              </a:rPr>
              <a:t>SPRINT</a:t>
            </a:r>
            <a:endParaRPr sz="1400" b="0" i="0" u="none" strike="noStrike" cap="none">
              <a:solidFill>
                <a:srgbClr val="000000"/>
              </a:solidFill>
              <a:latin typeface="Arial"/>
              <a:ea typeface="Arial"/>
              <a:cs typeface="Arial"/>
              <a:sym typeface="Arial"/>
            </a:endParaRPr>
          </a:p>
        </p:txBody>
      </p:sp>
      <p:sp>
        <p:nvSpPr>
          <p:cNvPr id="281" name="Google Shape;281;p4"/>
          <p:cNvSpPr txBox="1"/>
          <p:nvPr/>
        </p:nvSpPr>
        <p:spPr>
          <a:xfrm>
            <a:off x="163866" y="2795228"/>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PT Serif"/>
              <a:buNone/>
            </a:pPr>
            <a:r>
              <a:rPr lang="en-US" sz="1200" b="0" i="0" u="none" strike="noStrike" cap="none">
                <a:solidFill>
                  <a:srgbClr val="0467B8"/>
                </a:solidFill>
                <a:latin typeface="Source Sans Pro"/>
                <a:ea typeface="Source Sans Pro"/>
                <a:cs typeface="Source Sans Pro"/>
                <a:sym typeface="Source Sans Pro"/>
              </a:rPr>
              <a:t>MONTH</a:t>
            </a:r>
            <a:endParaRPr sz="1200" b="0" i="0" u="none" strike="noStrike" cap="none">
              <a:solidFill>
                <a:srgbClr val="0467B8"/>
              </a:solidFill>
              <a:latin typeface="Source Sans Pro"/>
              <a:ea typeface="Source Sans Pro"/>
              <a:cs typeface="Source Sans Pro"/>
              <a:sym typeface="Source Sans Pro"/>
            </a:endParaRPr>
          </a:p>
        </p:txBody>
      </p:sp>
      <p:sp>
        <p:nvSpPr>
          <p:cNvPr id="282" name="Google Shape;282;p4"/>
          <p:cNvSpPr txBox="1"/>
          <p:nvPr/>
        </p:nvSpPr>
        <p:spPr>
          <a:xfrm>
            <a:off x="163866" y="3459440"/>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PT Serif"/>
              <a:buNone/>
            </a:pPr>
            <a:r>
              <a:rPr lang="en-US" sz="1200" b="0" i="0" u="none" strike="noStrike" cap="none">
                <a:solidFill>
                  <a:srgbClr val="0467B8"/>
                </a:solidFill>
                <a:latin typeface="Source Sans Pro"/>
                <a:ea typeface="Source Sans Pro"/>
                <a:cs typeface="Source Sans Pro"/>
                <a:sym typeface="Source Sans Pro"/>
              </a:rPr>
              <a:t>FOCUS</a:t>
            </a:r>
            <a:endParaRPr sz="1200" b="0" i="0" u="none" strike="noStrike" cap="none">
              <a:solidFill>
                <a:srgbClr val="0467B8"/>
              </a:solidFill>
              <a:latin typeface="Source Sans Pro"/>
              <a:ea typeface="Source Sans Pro"/>
              <a:cs typeface="Source Sans Pro"/>
              <a:sym typeface="Source Sans Pro"/>
            </a:endParaRPr>
          </a:p>
        </p:txBody>
      </p:sp>
      <p:sp>
        <p:nvSpPr>
          <p:cNvPr id="283" name="Google Shape;283;p4"/>
          <p:cNvSpPr txBox="1"/>
          <p:nvPr/>
        </p:nvSpPr>
        <p:spPr>
          <a:xfrm>
            <a:off x="5642364"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12</a:t>
            </a:r>
            <a:endParaRPr sz="1200" b="0" i="0" u="none" strike="noStrike" cap="none">
              <a:solidFill>
                <a:schemeClr val="dk2"/>
              </a:solidFill>
              <a:latin typeface="Source Sans Pro"/>
              <a:ea typeface="Source Sans Pro"/>
              <a:cs typeface="Source Sans Pro"/>
              <a:sym typeface="Source Sans Pro"/>
            </a:endParaRPr>
          </a:p>
        </p:txBody>
      </p:sp>
      <p:sp>
        <p:nvSpPr>
          <p:cNvPr id="284" name="Google Shape;284;p4"/>
          <p:cNvSpPr txBox="1"/>
          <p:nvPr/>
        </p:nvSpPr>
        <p:spPr>
          <a:xfrm>
            <a:off x="6044781"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13</a:t>
            </a:r>
            <a:endParaRPr sz="1200" b="0" i="0" u="none" strike="noStrike" cap="none">
              <a:solidFill>
                <a:schemeClr val="dk2"/>
              </a:solidFill>
              <a:latin typeface="Source Sans Pro"/>
              <a:ea typeface="Source Sans Pro"/>
              <a:cs typeface="Source Sans Pro"/>
              <a:sym typeface="Source Sans Pro"/>
            </a:endParaRPr>
          </a:p>
        </p:txBody>
      </p:sp>
      <p:sp>
        <p:nvSpPr>
          <p:cNvPr id="285" name="Google Shape;285;p4"/>
          <p:cNvSpPr txBox="1"/>
          <p:nvPr/>
        </p:nvSpPr>
        <p:spPr>
          <a:xfrm>
            <a:off x="6447198"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14</a:t>
            </a:r>
            <a:endParaRPr sz="1200" b="0" i="0" u="none" strike="noStrike" cap="none">
              <a:solidFill>
                <a:schemeClr val="dk2"/>
              </a:solidFill>
              <a:latin typeface="Source Sans Pro"/>
              <a:ea typeface="Source Sans Pro"/>
              <a:cs typeface="Source Sans Pro"/>
              <a:sym typeface="Source Sans Pro"/>
            </a:endParaRPr>
          </a:p>
        </p:txBody>
      </p:sp>
      <p:sp>
        <p:nvSpPr>
          <p:cNvPr id="286" name="Google Shape;286;p4"/>
          <p:cNvSpPr txBox="1"/>
          <p:nvPr/>
        </p:nvSpPr>
        <p:spPr>
          <a:xfrm>
            <a:off x="6849615"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15</a:t>
            </a:r>
            <a:endParaRPr sz="1200" b="0" i="0" u="none" strike="noStrike" cap="none">
              <a:solidFill>
                <a:schemeClr val="dk2"/>
              </a:solidFill>
              <a:latin typeface="Source Sans Pro"/>
              <a:ea typeface="Source Sans Pro"/>
              <a:cs typeface="Source Sans Pro"/>
              <a:sym typeface="Source Sans Pro"/>
            </a:endParaRPr>
          </a:p>
        </p:txBody>
      </p:sp>
      <p:sp>
        <p:nvSpPr>
          <p:cNvPr id="287" name="Google Shape;287;p4"/>
          <p:cNvSpPr txBox="1"/>
          <p:nvPr/>
        </p:nvSpPr>
        <p:spPr>
          <a:xfrm>
            <a:off x="5907336" y="2735171"/>
            <a:ext cx="709687" cy="240192"/>
          </a:xfrm>
          <a:prstGeom prst="rect">
            <a:avLst/>
          </a:prstGeom>
          <a:solidFill>
            <a:srgbClr val="00206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rgbClr val="FDFFFD"/>
                </a:solidFill>
                <a:latin typeface="Source Sans Pro"/>
                <a:ea typeface="Source Sans Pro"/>
                <a:cs typeface="Source Sans Pro"/>
                <a:sym typeface="Source Sans Pro"/>
              </a:rPr>
              <a:t>Mar</a:t>
            </a:r>
            <a:endParaRPr sz="1200" b="0" i="0" u="none" strike="noStrike" cap="none">
              <a:solidFill>
                <a:srgbClr val="FDFFFD"/>
              </a:solidFill>
              <a:latin typeface="Source Sans Pro"/>
              <a:ea typeface="Source Sans Pro"/>
              <a:cs typeface="Source Sans Pro"/>
              <a:sym typeface="Source Sans Pro"/>
            </a:endParaRPr>
          </a:p>
        </p:txBody>
      </p:sp>
      <p:sp>
        <p:nvSpPr>
          <p:cNvPr id="288" name="Google Shape;288;p4"/>
          <p:cNvSpPr txBox="1"/>
          <p:nvPr/>
        </p:nvSpPr>
        <p:spPr>
          <a:xfrm>
            <a:off x="6663676" y="2735171"/>
            <a:ext cx="823894" cy="233843"/>
          </a:xfrm>
          <a:prstGeom prst="rect">
            <a:avLst/>
          </a:prstGeom>
          <a:solidFill>
            <a:srgbClr val="00206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Apr</a:t>
            </a:r>
            <a:endParaRPr sz="1200" b="0" i="0" u="none" strike="noStrike" cap="none">
              <a:solidFill>
                <a:schemeClr val="lt1"/>
              </a:solidFill>
              <a:latin typeface="Source Sans Pro"/>
              <a:ea typeface="Source Sans Pro"/>
              <a:cs typeface="Source Sans Pro"/>
              <a:sym typeface="Source Sans Pro"/>
            </a:endParaRPr>
          </a:p>
        </p:txBody>
      </p:sp>
      <p:sp>
        <p:nvSpPr>
          <p:cNvPr id="289" name="Google Shape;289;p4"/>
          <p:cNvSpPr txBox="1"/>
          <p:nvPr/>
        </p:nvSpPr>
        <p:spPr>
          <a:xfrm>
            <a:off x="7252032"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16</a:t>
            </a:r>
            <a:endParaRPr sz="1200" b="0" i="0" u="none" strike="noStrike" cap="none">
              <a:solidFill>
                <a:schemeClr val="dk2"/>
              </a:solidFill>
              <a:latin typeface="Source Sans Pro"/>
              <a:ea typeface="Source Sans Pro"/>
              <a:cs typeface="Source Sans Pro"/>
              <a:sym typeface="Source Sans Pro"/>
            </a:endParaRPr>
          </a:p>
        </p:txBody>
      </p:sp>
      <p:sp>
        <p:nvSpPr>
          <p:cNvPr id="290" name="Google Shape;290;p4"/>
          <p:cNvSpPr txBox="1"/>
          <p:nvPr/>
        </p:nvSpPr>
        <p:spPr>
          <a:xfrm>
            <a:off x="7654449"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17</a:t>
            </a:r>
            <a:endParaRPr sz="1200" b="0" i="0" u="none" strike="noStrike" cap="none">
              <a:solidFill>
                <a:schemeClr val="dk2"/>
              </a:solidFill>
              <a:latin typeface="Source Sans Pro"/>
              <a:ea typeface="Source Sans Pro"/>
              <a:cs typeface="Source Sans Pro"/>
              <a:sym typeface="Source Sans Pro"/>
            </a:endParaRPr>
          </a:p>
        </p:txBody>
      </p:sp>
      <p:sp>
        <p:nvSpPr>
          <p:cNvPr id="291" name="Google Shape;291;p4"/>
          <p:cNvSpPr txBox="1"/>
          <p:nvPr/>
        </p:nvSpPr>
        <p:spPr>
          <a:xfrm>
            <a:off x="8056866"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18</a:t>
            </a:r>
            <a:endParaRPr sz="1200" b="0" i="0" u="none" strike="noStrike" cap="none">
              <a:solidFill>
                <a:schemeClr val="dk2"/>
              </a:solidFill>
              <a:latin typeface="Source Sans Pro"/>
              <a:ea typeface="Source Sans Pro"/>
              <a:cs typeface="Source Sans Pro"/>
              <a:sym typeface="Source Sans Pro"/>
            </a:endParaRPr>
          </a:p>
        </p:txBody>
      </p:sp>
      <p:sp>
        <p:nvSpPr>
          <p:cNvPr id="292" name="Google Shape;292;p4"/>
          <p:cNvSpPr txBox="1"/>
          <p:nvPr/>
        </p:nvSpPr>
        <p:spPr>
          <a:xfrm>
            <a:off x="8459283"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19</a:t>
            </a:r>
            <a:endParaRPr sz="1200" b="0" i="0" u="none" strike="noStrike" cap="none">
              <a:solidFill>
                <a:schemeClr val="dk2"/>
              </a:solidFill>
              <a:latin typeface="Source Sans Pro"/>
              <a:ea typeface="Source Sans Pro"/>
              <a:cs typeface="Source Sans Pro"/>
              <a:sym typeface="Source Sans Pro"/>
            </a:endParaRPr>
          </a:p>
        </p:txBody>
      </p:sp>
      <p:sp>
        <p:nvSpPr>
          <p:cNvPr id="293" name="Google Shape;293;p4"/>
          <p:cNvSpPr txBox="1"/>
          <p:nvPr/>
        </p:nvSpPr>
        <p:spPr>
          <a:xfrm>
            <a:off x="8861700"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20</a:t>
            </a:r>
            <a:endParaRPr sz="1200" b="0" i="0" u="none" strike="noStrike" cap="none">
              <a:solidFill>
                <a:schemeClr val="dk2"/>
              </a:solidFill>
              <a:latin typeface="Source Sans Pro"/>
              <a:ea typeface="Source Sans Pro"/>
              <a:cs typeface="Source Sans Pro"/>
              <a:sym typeface="Source Sans Pro"/>
            </a:endParaRPr>
          </a:p>
        </p:txBody>
      </p:sp>
      <p:sp>
        <p:nvSpPr>
          <p:cNvPr id="294" name="Google Shape;294;p4"/>
          <p:cNvSpPr txBox="1"/>
          <p:nvPr/>
        </p:nvSpPr>
        <p:spPr>
          <a:xfrm>
            <a:off x="9264117"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21</a:t>
            </a:r>
            <a:endParaRPr sz="1200" b="0" i="0" u="none" strike="noStrike" cap="none">
              <a:solidFill>
                <a:schemeClr val="dk2"/>
              </a:solidFill>
              <a:latin typeface="Source Sans Pro"/>
              <a:ea typeface="Source Sans Pro"/>
              <a:cs typeface="Source Sans Pro"/>
              <a:sym typeface="Source Sans Pro"/>
            </a:endParaRPr>
          </a:p>
        </p:txBody>
      </p:sp>
      <p:sp>
        <p:nvSpPr>
          <p:cNvPr id="295" name="Google Shape;295;p4"/>
          <p:cNvSpPr txBox="1"/>
          <p:nvPr/>
        </p:nvSpPr>
        <p:spPr>
          <a:xfrm>
            <a:off x="9666534"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22</a:t>
            </a:r>
            <a:endParaRPr sz="1200" b="0" i="0" u="none" strike="noStrike" cap="none">
              <a:solidFill>
                <a:schemeClr val="dk2"/>
              </a:solidFill>
              <a:latin typeface="Source Sans Pro"/>
              <a:ea typeface="Source Sans Pro"/>
              <a:cs typeface="Source Sans Pro"/>
              <a:sym typeface="Source Sans Pro"/>
            </a:endParaRPr>
          </a:p>
        </p:txBody>
      </p:sp>
      <p:sp>
        <p:nvSpPr>
          <p:cNvPr id="296" name="Google Shape;296;p4"/>
          <p:cNvSpPr txBox="1"/>
          <p:nvPr/>
        </p:nvSpPr>
        <p:spPr>
          <a:xfrm>
            <a:off x="10068951"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23</a:t>
            </a:r>
            <a:endParaRPr sz="1200" b="0" i="0" u="none" strike="noStrike" cap="none">
              <a:solidFill>
                <a:schemeClr val="dk2"/>
              </a:solidFill>
              <a:latin typeface="Source Sans Pro"/>
              <a:ea typeface="Source Sans Pro"/>
              <a:cs typeface="Source Sans Pro"/>
              <a:sym typeface="Source Sans Pro"/>
            </a:endParaRPr>
          </a:p>
        </p:txBody>
      </p:sp>
      <p:sp>
        <p:nvSpPr>
          <p:cNvPr id="297" name="Google Shape;297;p4"/>
          <p:cNvSpPr txBox="1"/>
          <p:nvPr/>
        </p:nvSpPr>
        <p:spPr>
          <a:xfrm>
            <a:off x="10471368"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24</a:t>
            </a:r>
            <a:endParaRPr sz="1200" b="0" i="0" u="none" strike="noStrike" cap="none">
              <a:solidFill>
                <a:schemeClr val="dk2"/>
              </a:solidFill>
              <a:latin typeface="Source Sans Pro"/>
              <a:ea typeface="Source Sans Pro"/>
              <a:cs typeface="Source Sans Pro"/>
              <a:sym typeface="Source Sans Pro"/>
            </a:endParaRPr>
          </a:p>
        </p:txBody>
      </p:sp>
      <p:sp>
        <p:nvSpPr>
          <p:cNvPr id="298" name="Google Shape;298;p4"/>
          <p:cNvSpPr txBox="1"/>
          <p:nvPr/>
        </p:nvSpPr>
        <p:spPr>
          <a:xfrm>
            <a:off x="10873785"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25</a:t>
            </a:r>
            <a:endParaRPr sz="1200" b="0" i="0" u="none" strike="noStrike" cap="none">
              <a:solidFill>
                <a:schemeClr val="dk2"/>
              </a:solidFill>
              <a:latin typeface="Source Sans Pro"/>
              <a:ea typeface="Source Sans Pro"/>
              <a:cs typeface="Source Sans Pro"/>
              <a:sym typeface="Source Sans Pro"/>
            </a:endParaRPr>
          </a:p>
        </p:txBody>
      </p:sp>
      <p:sp>
        <p:nvSpPr>
          <p:cNvPr id="299" name="Google Shape;299;p4"/>
          <p:cNvSpPr txBox="1"/>
          <p:nvPr/>
        </p:nvSpPr>
        <p:spPr>
          <a:xfrm>
            <a:off x="7529025" y="2735171"/>
            <a:ext cx="885433" cy="240192"/>
          </a:xfrm>
          <a:prstGeom prst="rect">
            <a:avLst/>
          </a:prstGeom>
          <a:solidFill>
            <a:srgbClr val="00206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2"/>
                </a:solidFill>
                <a:latin typeface="Source Sans Pro"/>
                <a:ea typeface="Source Sans Pro"/>
                <a:cs typeface="Source Sans Pro"/>
                <a:sym typeface="Source Sans Pro"/>
              </a:rPr>
              <a:t>May</a:t>
            </a:r>
            <a:endParaRPr sz="1200" b="0" i="0" u="none" strike="noStrike" cap="none">
              <a:solidFill>
                <a:schemeClr val="lt2"/>
              </a:solidFill>
              <a:latin typeface="Source Sans Pro"/>
              <a:ea typeface="Source Sans Pro"/>
              <a:cs typeface="Source Sans Pro"/>
              <a:sym typeface="Source Sans Pro"/>
            </a:endParaRPr>
          </a:p>
        </p:txBody>
      </p:sp>
      <p:sp>
        <p:nvSpPr>
          <p:cNvPr id="300" name="Google Shape;300;p4"/>
          <p:cNvSpPr txBox="1"/>
          <p:nvPr/>
        </p:nvSpPr>
        <p:spPr>
          <a:xfrm>
            <a:off x="8467130" y="2735171"/>
            <a:ext cx="774989" cy="233842"/>
          </a:xfrm>
          <a:prstGeom prst="rect">
            <a:avLst/>
          </a:prstGeom>
          <a:solidFill>
            <a:srgbClr val="00206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Jun</a:t>
            </a:r>
            <a:endParaRPr sz="1200" b="0" i="0" u="none" strike="noStrike" cap="none">
              <a:solidFill>
                <a:schemeClr val="lt1"/>
              </a:solidFill>
              <a:latin typeface="Source Sans Pro"/>
              <a:ea typeface="Source Sans Pro"/>
              <a:cs typeface="Source Sans Pro"/>
              <a:sym typeface="Source Sans Pro"/>
            </a:endParaRPr>
          </a:p>
        </p:txBody>
      </p:sp>
      <p:sp>
        <p:nvSpPr>
          <p:cNvPr id="301" name="Google Shape;301;p4"/>
          <p:cNvSpPr txBox="1"/>
          <p:nvPr/>
        </p:nvSpPr>
        <p:spPr>
          <a:xfrm>
            <a:off x="9283052" y="2735171"/>
            <a:ext cx="852888"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Jul</a:t>
            </a:r>
            <a:endParaRPr sz="1200" b="0" i="0" u="none" strike="noStrike" cap="none">
              <a:solidFill>
                <a:schemeClr val="dk2"/>
              </a:solidFill>
              <a:latin typeface="Source Sans Pro"/>
              <a:ea typeface="Source Sans Pro"/>
              <a:cs typeface="Source Sans Pro"/>
              <a:sym typeface="Source Sans Pro"/>
            </a:endParaRPr>
          </a:p>
        </p:txBody>
      </p:sp>
      <p:sp>
        <p:nvSpPr>
          <p:cNvPr id="302" name="Google Shape;302;p4"/>
          <p:cNvSpPr txBox="1"/>
          <p:nvPr/>
        </p:nvSpPr>
        <p:spPr>
          <a:xfrm>
            <a:off x="10188457" y="2735171"/>
            <a:ext cx="852888"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Aug</a:t>
            </a:r>
            <a:endParaRPr sz="1200" b="0" i="0" u="none" strike="noStrike" cap="none">
              <a:solidFill>
                <a:schemeClr val="dk2"/>
              </a:solidFill>
              <a:latin typeface="Source Sans Pro"/>
              <a:ea typeface="Source Sans Pro"/>
              <a:cs typeface="Source Sans Pro"/>
              <a:sym typeface="Source Sans Pro"/>
            </a:endParaRPr>
          </a:p>
        </p:txBody>
      </p:sp>
      <p:sp>
        <p:nvSpPr>
          <p:cNvPr id="303" name="Google Shape;303;p4"/>
          <p:cNvSpPr txBox="1"/>
          <p:nvPr/>
        </p:nvSpPr>
        <p:spPr>
          <a:xfrm>
            <a:off x="4653800" y="3898925"/>
            <a:ext cx="6084050" cy="458547"/>
          </a:xfrm>
          <a:prstGeom prst="rect">
            <a:avLst/>
          </a:prstGeom>
          <a:solidFill>
            <a:srgbClr val="B9CCE2"/>
          </a:solidFill>
          <a:ln>
            <a:noFill/>
          </a:ln>
        </p:spPr>
        <p:txBody>
          <a:bodyPr spcFirstLastPara="1" wrap="square" lIns="121900" tIns="121900" rIns="121900" bIns="121900" anchor="t" anchorCtr="0">
            <a:spAutoFit/>
          </a:bodyPr>
          <a:lstStyle/>
          <a:p>
            <a:pPr marL="0" marR="0" lvl="0" indent="0" algn="l" rtl="0">
              <a:lnSpc>
                <a:spcPct val="115000"/>
              </a:lnSpc>
              <a:spcBef>
                <a:spcPts val="0"/>
              </a:spcBef>
              <a:spcAft>
                <a:spcPts val="0"/>
              </a:spcAft>
              <a:buClr>
                <a:schemeClr val="lt1"/>
              </a:buClr>
              <a:buSzPts val="1200"/>
              <a:buFont typeface="Source Sans Pro"/>
              <a:buNone/>
            </a:pPr>
            <a:r>
              <a:rPr lang="en-US" sz="1200" b="1" i="0" u="none" strike="noStrike" cap="none">
                <a:solidFill>
                  <a:schemeClr val="dk1"/>
                </a:solidFill>
                <a:latin typeface="Source Sans Pro"/>
                <a:ea typeface="Source Sans Pro"/>
                <a:cs typeface="Source Sans Pro"/>
                <a:sym typeface="Source Sans Pro"/>
              </a:rPr>
              <a:t>1095-B Form</a:t>
            </a:r>
            <a:endParaRPr sz="1200" b="1" i="0" u="none" strike="noStrike" cap="none">
              <a:solidFill>
                <a:schemeClr val="dk1"/>
              </a:solidFill>
              <a:latin typeface="Source Sans Pro"/>
              <a:ea typeface="Source Sans Pro"/>
              <a:cs typeface="Source Sans Pro"/>
              <a:sym typeface="Source Sans Pro"/>
            </a:endParaRPr>
          </a:p>
        </p:txBody>
      </p:sp>
      <p:sp>
        <p:nvSpPr>
          <p:cNvPr id="304" name="Google Shape;304;p4"/>
          <p:cNvSpPr txBox="1"/>
          <p:nvPr/>
        </p:nvSpPr>
        <p:spPr>
          <a:xfrm>
            <a:off x="6164607" y="4476968"/>
            <a:ext cx="1054581" cy="615513"/>
          </a:xfrm>
          <a:prstGeom prst="rect">
            <a:avLst/>
          </a:prstGeom>
          <a:solidFill>
            <a:srgbClr val="A1AEBF"/>
          </a:solid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Source Sans Pro"/>
                <a:ea typeface="Source Sans Pro"/>
                <a:cs typeface="Source Sans Pro"/>
                <a:sym typeface="Source Sans Pro"/>
              </a:rPr>
              <a:t>Community Care</a:t>
            </a:r>
            <a:endParaRPr sz="1200" b="1" i="0" u="none" strike="noStrike" cap="none">
              <a:solidFill>
                <a:schemeClr val="lt1"/>
              </a:solidFill>
              <a:latin typeface="Source Sans Pro"/>
              <a:ea typeface="Source Sans Pro"/>
              <a:cs typeface="Source Sans Pro"/>
              <a:sym typeface="Source Sans Pro"/>
            </a:endParaRPr>
          </a:p>
        </p:txBody>
      </p:sp>
      <p:sp>
        <p:nvSpPr>
          <p:cNvPr id="305" name="Google Shape;305;p4"/>
          <p:cNvSpPr txBox="1"/>
          <p:nvPr/>
        </p:nvSpPr>
        <p:spPr>
          <a:xfrm>
            <a:off x="4032696" y="1564739"/>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65956"/>
              </a:buClr>
              <a:buSzPts val="1400"/>
              <a:buFont typeface="PT Serif"/>
              <a:buNone/>
            </a:pPr>
            <a:r>
              <a:rPr lang="en-US" sz="1400" b="0" i="0" u="none" strike="noStrike" cap="none">
                <a:solidFill>
                  <a:srgbClr val="565956"/>
                </a:solidFill>
                <a:latin typeface="PT Serif"/>
                <a:ea typeface="PT Serif"/>
                <a:cs typeface="PT Serif"/>
                <a:sym typeface="PT Serif"/>
              </a:rPr>
              <a:t>CY 2022</a:t>
            </a:r>
            <a:endParaRPr sz="1800" b="0" i="0" u="none" strike="noStrike" cap="none">
              <a:solidFill>
                <a:schemeClr val="dk1"/>
              </a:solidFill>
              <a:latin typeface="Calibri"/>
              <a:ea typeface="Calibri"/>
              <a:cs typeface="Calibri"/>
              <a:sym typeface="Calibri"/>
            </a:endParaRPr>
          </a:p>
        </p:txBody>
      </p:sp>
      <p:sp>
        <p:nvSpPr>
          <p:cNvPr id="306" name="Google Shape;306;p4"/>
          <p:cNvSpPr txBox="1"/>
          <p:nvPr/>
        </p:nvSpPr>
        <p:spPr>
          <a:xfrm>
            <a:off x="711013" y="1566387"/>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65956"/>
              </a:buClr>
              <a:buSzPts val="1400"/>
              <a:buFont typeface="PT Serif"/>
              <a:buNone/>
            </a:pPr>
            <a:r>
              <a:rPr lang="en-US" sz="1400" b="0" i="0" u="none" strike="noStrike" cap="none">
                <a:solidFill>
                  <a:srgbClr val="565956"/>
                </a:solidFill>
                <a:latin typeface="PT Serif"/>
                <a:ea typeface="PT Serif"/>
                <a:cs typeface="PT Serif"/>
                <a:sym typeface="PT Serif"/>
              </a:rPr>
              <a:t>CY 2021</a:t>
            </a:r>
            <a:endParaRPr sz="1800" b="0" i="0" u="none" strike="noStrike" cap="none">
              <a:solidFill>
                <a:schemeClr val="dk1"/>
              </a:solidFill>
              <a:latin typeface="Calibri"/>
              <a:ea typeface="Calibri"/>
              <a:cs typeface="Calibri"/>
              <a:sym typeface="Calibri"/>
            </a:endParaRPr>
          </a:p>
        </p:txBody>
      </p:sp>
      <p:grpSp>
        <p:nvGrpSpPr>
          <p:cNvPr id="307" name="Google Shape;307;p4"/>
          <p:cNvGrpSpPr/>
          <p:nvPr/>
        </p:nvGrpSpPr>
        <p:grpSpPr>
          <a:xfrm>
            <a:off x="8987003" y="1165171"/>
            <a:ext cx="1351008" cy="4461457"/>
            <a:chOff x="5416154" y="1306817"/>
            <a:chExt cx="1351008" cy="4461457"/>
          </a:xfrm>
        </p:grpSpPr>
        <p:cxnSp>
          <p:nvCxnSpPr>
            <p:cNvPr id="308" name="Google Shape;308;p4"/>
            <p:cNvCxnSpPr/>
            <p:nvPr/>
          </p:nvCxnSpPr>
          <p:spPr>
            <a:xfrm>
              <a:off x="6086666" y="1493924"/>
              <a:ext cx="8833" cy="4274350"/>
            </a:xfrm>
            <a:prstGeom prst="straightConnector1">
              <a:avLst/>
            </a:prstGeom>
            <a:noFill/>
            <a:ln w="12700" cap="flat" cmpd="sng">
              <a:solidFill>
                <a:srgbClr val="A1AEBF"/>
              </a:solidFill>
              <a:prstDash val="solid"/>
              <a:round/>
              <a:headEnd type="none" w="sm" len="sm"/>
              <a:tailEnd type="none" w="sm" len="sm"/>
            </a:ln>
          </p:spPr>
        </p:cxnSp>
        <p:grpSp>
          <p:nvGrpSpPr>
            <p:cNvPr id="309" name="Google Shape;309;p4"/>
            <p:cNvGrpSpPr/>
            <p:nvPr/>
          </p:nvGrpSpPr>
          <p:grpSpPr>
            <a:xfrm>
              <a:off x="5416154" y="1306817"/>
              <a:ext cx="1351008" cy="440384"/>
              <a:chOff x="5536804" y="1338567"/>
              <a:chExt cx="1351008" cy="440384"/>
            </a:xfrm>
          </p:grpSpPr>
          <p:sp>
            <p:nvSpPr>
              <p:cNvPr id="310" name="Google Shape;310;p4"/>
              <p:cNvSpPr/>
              <p:nvPr/>
            </p:nvSpPr>
            <p:spPr>
              <a:xfrm>
                <a:off x="5536804" y="1338567"/>
                <a:ext cx="1351008" cy="350972"/>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50"/>
                  <a:buFont typeface="Arial"/>
                  <a:buNone/>
                </a:pPr>
                <a:r>
                  <a:rPr lang="en-US" sz="1250" b="1" i="0" u="none" strike="noStrike" cap="none">
                    <a:solidFill>
                      <a:schemeClr val="accent1"/>
                    </a:solidFill>
                    <a:latin typeface="Source Sans Pro SemiBold"/>
                    <a:ea typeface="Source Sans Pro SemiBold"/>
                    <a:cs typeface="Source Sans Pro SemiBold"/>
                    <a:sym typeface="Source Sans Pro SemiBold"/>
                  </a:rPr>
                  <a:t>WE ARE HERE</a:t>
                </a:r>
                <a:endParaRPr sz="1250" b="0" i="0" u="none" strike="noStrike" cap="none">
                  <a:solidFill>
                    <a:schemeClr val="accent1"/>
                  </a:solidFill>
                  <a:latin typeface="Arial"/>
                  <a:ea typeface="Arial"/>
                  <a:cs typeface="Arial"/>
                  <a:sym typeface="Arial"/>
                </a:endParaRPr>
              </a:p>
            </p:txBody>
          </p:sp>
          <p:sp>
            <p:nvSpPr>
              <p:cNvPr id="311" name="Google Shape;311;p4"/>
              <p:cNvSpPr/>
              <p:nvPr/>
            </p:nvSpPr>
            <p:spPr>
              <a:xfrm rot="10800000">
                <a:off x="6147203" y="1692245"/>
                <a:ext cx="127346" cy="86706"/>
              </a:xfrm>
              <a:prstGeom prst="triangle">
                <a:avLst>
                  <a:gd name="adj" fmla="val 50000"/>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grpSp>
      <p:sp>
        <p:nvSpPr>
          <p:cNvPr id="312" name="Google Shape;312;p4"/>
          <p:cNvSpPr txBox="1"/>
          <p:nvPr/>
        </p:nvSpPr>
        <p:spPr>
          <a:xfrm>
            <a:off x="10737850" y="3898925"/>
            <a:ext cx="1454150" cy="457200"/>
          </a:xfrm>
          <a:prstGeom prst="rect">
            <a:avLst/>
          </a:prstGeom>
          <a:solidFill>
            <a:srgbClr val="A1AEBF">
              <a:alpha val="27450"/>
            </a:srgbClr>
          </a:solidFill>
          <a:ln>
            <a:noFill/>
          </a:ln>
        </p:spPr>
        <p:txBody>
          <a:bodyPr spcFirstLastPara="1" wrap="square" lIns="121900" tIns="121900" rIns="121900" bIns="121900"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en-US" sz="1100" b="1" i="0" u="none" strike="noStrike" cap="none">
                <a:solidFill>
                  <a:srgbClr val="8F8F8F"/>
                </a:solidFill>
                <a:latin typeface="Source Sans Pro"/>
                <a:ea typeface="Source Sans Pro"/>
                <a:cs typeface="Source Sans Pro"/>
                <a:sym typeface="Source Sans Pro"/>
              </a:rPr>
              <a:t>Opt-in</a:t>
            </a:r>
            <a:endParaRPr sz="1100" b="1" i="0" u="none" strike="noStrike" cap="none">
              <a:solidFill>
                <a:srgbClr val="8F8F8F"/>
              </a:solidFill>
              <a:latin typeface="Source Sans Pro"/>
              <a:ea typeface="Source Sans Pro"/>
              <a:cs typeface="Source Sans Pro"/>
              <a:sym typeface="Source Sans Pro"/>
            </a:endParaRPr>
          </a:p>
        </p:txBody>
      </p:sp>
      <p:sp>
        <p:nvSpPr>
          <p:cNvPr id="313" name="Google Shape;313;p4"/>
          <p:cNvSpPr txBox="1"/>
          <p:nvPr/>
        </p:nvSpPr>
        <p:spPr>
          <a:xfrm>
            <a:off x="11089740" y="2735171"/>
            <a:ext cx="852888"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Sep</a:t>
            </a:r>
            <a:endParaRPr sz="1200" b="0" i="0" u="none" strike="noStrike" cap="none">
              <a:solidFill>
                <a:schemeClr val="dk2"/>
              </a:solidFill>
              <a:latin typeface="Source Sans Pro"/>
              <a:ea typeface="Source Sans Pro"/>
              <a:cs typeface="Source Sans Pro"/>
              <a:sym typeface="Source Sans Pro"/>
            </a:endParaRPr>
          </a:p>
        </p:txBody>
      </p:sp>
      <p:sp>
        <p:nvSpPr>
          <p:cNvPr id="314" name="Google Shape;314;p4"/>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07-12 Sprint 6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18"/>
        <p:cNvGrpSpPr/>
        <p:nvPr/>
      </p:nvGrpSpPr>
      <p:grpSpPr>
        <a:xfrm>
          <a:off x="0" y="0"/>
          <a:ext cx="0" cy="0"/>
          <a:chOff x="0" y="0"/>
          <a:chExt cx="0" cy="0"/>
        </a:xfrm>
      </p:grpSpPr>
      <p:sp>
        <p:nvSpPr>
          <p:cNvPr id="319" name="Google Shape;319;p9"/>
          <p:cNvSpPr txBox="1">
            <a:spLocks noGrp="1"/>
          </p:cNvSpPr>
          <p:nvPr>
            <p:ph type="title"/>
          </p:nvPr>
        </p:nvSpPr>
        <p:spPr>
          <a:xfrm>
            <a:off x="312812" y="373491"/>
            <a:ext cx="651939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Agenda</a:t>
            </a:r>
            <a:endParaRPr/>
          </a:p>
        </p:txBody>
      </p:sp>
      <p:sp>
        <p:nvSpPr>
          <p:cNvPr id="320" name="Google Shape;320;p9"/>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5</a:t>
            </a:fld>
            <a:endParaRPr>
              <a:latin typeface="Source Sans Pro"/>
              <a:ea typeface="Source Sans Pro"/>
              <a:cs typeface="Source Sans Pro"/>
              <a:sym typeface="Source Sans Pro"/>
            </a:endParaRPr>
          </a:p>
        </p:txBody>
      </p:sp>
      <p:sp>
        <p:nvSpPr>
          <p:cNvPr id="321" name="Google Shape;321;p9"/>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Agenda</a:t>
            </a:r>
            <a:endParaRPr sz="1800" b="0" i="0" u="none" strike="noStrike" cap="none">
              <a:solidFill>
                <a:schemeClr val="dk1"/>
              </a:solidFill>
              <a:latin typeface="Calibri"/>
              <a:ea typeface="Calibri"/>
              <a:cs typeface="Calibri"/>
              <a:sym typeface="Calibri"/>
            </a:endParaRPr>
          </a:p>
        </p:txBody>
      </p:sp>
      <p:sp>
        <p:nvSpPr>
          <p:cNvPr id="322" name="Google Shape;322;p9"/>
          <p:cNvSpPr txBox="1"/>
          <p:nvPr/>
        </p:nvSpPr>
        <p:spPr>
          <a:xfrm>
            <a:off x="312862" y="1599897"/>
            <a:ext cx="2256900" cy="3574446"/>
          </a:xfrm>
          <a:prstGeom prst="rect">
            <a:avLst/>
          </a:prstGeom>
          <a:noFill/>
          <a:ln>
            <a:noFill/>
          </a:ln>
        </p:spPr>
        <p:txBody>
          <a:bodyPr spcFirstLastPara="1" wrap="square" lIns="91425" tIns="45700" rIns="91425" bIns="45700" anchor="t" anchorCtr="0">
            <a:normAutofit/>
          </a:bodyPr>
          <a:lstStyle/>
          <a:p>
            <a:pPr marL="0" marR="0" lvl="0" indent="0" algn="l" rtl="0">
              <a:lnSpc>
                <a:spcPct val="115000"/>
              </a:lnSpc>
              <a:spcBef>
                <a:spcPts val="0"/>
              </a:spcBef>
              <a:spcAft>
                <a:spcPts val="0"/>
              </a:spcAft>
              <a:buClr>
                <a:srgbClr val="000000"/>
              </a:buClr>
              <a:buSzPts val="2095"/>
              <a:buFont typeface="Arial"/>
              <a:buNone/>
            </a:pPr>
            <a:r>
              <a:rPr lang="en-US" sz="1400" b="0" i="0" u="none" strike="noStrike" cap="none">
                <a:solidFill>
                  <a:schemeClr val="accent2"/>
                </a:solidFill>
                <a:latin typeface="PT Serif"/>
                <a:ea typeface="PT Serif"/>
                <a:cs typeface="PT Serif"/>
                <a:sym typeface="PT Serif"/>
              </a:rPr>
              <a:t>Sprint Goal:</a:t>
            </a:r>
            <a:r>
              <a:rPr lang="en-US" sz="1400" b="0" i="0" u="none" strike="noStrike" cap="none">
                <a:solidFill>
                  <a:schemeClr val="dk2"/>
                </a:solidFill>
                <a:latin typeface="PT Serif"/>
                <a:ea typeface="PT Serif"/>
                <a:cs typeface="PT Serif"/>
                <a:sym typeface="PT Serif"/>
              </a:rPr>
              <a:t> </a:t>
            </a:r>
            <a:endParaRPr sz="1400" b="0" i="0" u="none" strike="noStrike" cap="none">
              <a:solidFill>
                <a:schemeClr val="dk2"/>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2095"/>
              <a:buFont typeface="Arial"/>
              <a:buNone/>
            </a:pPr>
            <a:endParaRPr sz="1400" b="0" i="0" u="none" strike="noStrike" cap="none">
              <a:solidFill>
                <a:schemeClr val="dk2"/>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2095"/>
              <a:buFont typeface="Arial"/>
              <a:buNone/>
            </a:pPr>
            <a:r>
              <a:rPr lang="en-US" sz="1400" b="0" i="0" u="none" strike="noStrike" cap="none">
                <a:solidFill>
                  <a:schemeClr val="dk2"/>
                </a:solidFill>
                <a:latin typeface="PT Serif"/>
                <a:ea typeface="PT Serif"/>
                <a:cs typeface="PT Serif"/>
                <a:sym typeface="PT Serif"/>
              </a:rPr>
              <a:t>For sprint 6 synthesis of Health Hub IA research, ongoing accessibility discovery with 1095-B PDF, and designing for accessibility resolution.</a:t>
            </a:r>
            <a:endParaRPr sz="1400" b="0" i="0" u="none" strike="noStrike" cap="none">
              <a:solidFill>
                <a:srgbClr val="000000"/>
              </a:solidFill>
              <a:latin typeface="PT Serif"/>
              <a:ea typeface="PT Serif"/>
              <a:cs typeface="PT Serif"/>
              <a:sym typeface="PT Serif"/>
            </a:endParaRPr>
          </a:p>
        </p:txBody>
      </p:sp>
      <p:graphicFrame>
        <p:nvGraphicFramePr>
          <p:cNvPr id="323" name="Google Shape;323;p9"/>
          <p:cNvGraphicFramePr/>
          <p:nvPr/>
        </p:nvGraphicFramePr>
        <p:xfrm>
          <a:off x="3032371" y="5565328"/>
          <a:ext cx="3000000" cy="3000000"/>
        </p:xfrm>
        <a:graphic>
          <a:graphicData uri="http://schemas.openxmlformats.org/drawingml/2006/table">
            <a:tbl>
              <a:tblPr firstRow="1" bandRow="1">
                <a:noFill/>
                <a:tableStyleId>{21FEE042-9D25-4EEC-A13E-1CECA00E1C7D}</a:tableStyleId>
              </a:tblPr>
              <a:tblGrid>
                <a:gridCol w="121075">
                  <a:extLst>
                    <a:ext uri="{9D8B030D-6E8A-4147-A177-3AD203B41FA5}">
                      <a16:colId xmlns:a16="http://schemas.microsoft.com/office/drawing/2014/main" val="20000"/>
                    </a:ext>
                  </a:extLst>
                </a:gridCol>
                <a:gridCol w="8601700">
                  <a:extLst>
                    <a:ext uri="{9D8B030D-6E8A-4147-A177-3AD203B41FA5}">
                      <a16:colId xmlns:a16="http://schemas.microsoft.com/office/drawing/2014/main" val="20001"/>
                    </a:ext>
                  </a:extLst>
                </a:gridCol>
              </a:tblGrid>
              <a:tr h="75520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0" marR="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Source Sans Pro"/>
                          <a:ea typeface="Source Sans Pro"/>
                          <a:cs typeface="Source Sans Pro"/>
                          <a:sym typeface="Source Sans Pro"/>
                        </a:rPr>
                        <a:t>We welcome all feedback! Feedback will be collectively reviewed and prioritized appropriately based on where it stacks against other stories in the backlog as well as technical feasibility.</a:t>
                      </a:r>
                      <a:endParaRPr sz="1200" b="0" i="0" u="none" strike="noStrike" cap="none">
                        <a:solidFill>
                          <a:schemeClr val="dk1"/>
                        </a:solidFill>
                        <a:latin typeface="Source Sans Pro"/>
                        <a:ea typeface="Source Sans Pro"/>
                        <a:cs typeface="Source Sans Pro"/>
                        <a:sym typeface="Source Sans Pro"/>
                      </a:endParaRPr>
                    </a:p>
                  </a:txBody>
                  <a:tcPr marL="182875" marR="182875" marT="182875" marB="1828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8E8E8"/>
                    </a:solidFill>
                  </a:tcPr>
                </a:tc>
                <a:extLst>
                  <a:ext uri="{0D108BD9-81ED-4DB2-BD59-A6C34878D82A}">
                    <a16:rowId xmlns:a16="http://schemas.microsoft.com/office/drawing/2014/main" val="10000"/>
                  </a:ext>
                </a:extLst>
              </a:tr>
            </a:tbl>
          </a:graphicData>
        </a:graphic>
      </p:graphicFrame>
      <p:cxnSp>
        <p:nvCxnSpPr>
          <p:cNvPr id="324" name="Google Shape;324;p9"/>
          <p:cNvCxnSpPr/>
          <p:nvPr/>
        </p:nvCxnSpPr>
        <p:spPr>
          <a:xfrm>
            <a:off x="3032371" y="1357994"/>
            <a:ext cx="8697470" cy="13606"/>
          </a:xfrm>
          <a:prstGeom prst="straightConnector1">
            <a:avLst/>
          </a:prstGeom>
          <a:noFill/>
          <a:ln w="9525" cap="flat" cmpd="sng">
            <a:solidFill>
              <a:srgbClr val="747C74"/>
            </a:solidFill>
            <a:prstDash val="dot"/>
            <a:round/>
            <a:headEnd type="none" w="sm" len="sm"/>
            <a:tailEnd type="none" w="sm" len="sm"/>
          </a:ln>
        </p:spPr>
      </p:cxnSp>
      <p:cxnSp>
        <p:nvCxnSpPr>
          <p:cNvPr id="325" name="Google Shape;325;p9"/>
          <p:cNvCxnSpPr/>
          <p:nvPr/>
        </p:nvCxnSpPr>
        <p:spPr>
          <a:xfrm>
            <a:off x="3045029" y="4966927"/>
            <a:ext cx="8697469" cy="0"/>
          </a:xfrm>
          <a:prstGeom prst="straightConnector1">
            <a:avLst/>
          </a:prstGeom>
          <a:noFill/>
          <a:ln w="9525" cap="flat" cmpd="sng">
            <a:solidFill>
              <a:srgbClr val="747C74"/>
            </a:solidFill>
            <a:prstDash val="dot"/>
            <a:round/>
            <a:headEnd type="none" w="sm" len="sm"/>
            <a:tailEnd type="none" w="sm" len="sm"/>
          </a:ln>
        </p:spPr>
      </p:cxnSp>
      <p:sp>
        <p:nvSpPr>
          <p:cNvPr id="326" name="Google Shape;326;p9"/>
          <p:cNvSpPr txBox="1"/>
          <p:nvPr/>
        </p:nvSpPr>
        <p:spPr>
          <a:xfrm>
            <a:off x="3572507" y="2123878"/>
            <a:ext cx="4824600" cy="369000"/>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HEALTH HUB</a:t>
            </a:r>
            <a:endParaRPr sz="1400" b="0" i="0" u="none" strike="noStrike" cap="none">
              <a:solidFill>
                <a:srgbClr val="000000"/>
              </a:solidFill>
              <a:latin typeface="Arial"/>
              <a:ea typeface="Arial"/>
              <a:cs typeface="Arial"/>
              <a:sym typeface="Arial"/>
            </a:endParaRPr>
          </a:p>
        </p:txBody>
      </p:sp>
      <p:sp>
        <p:nvSpPr>
          <p:cNvPr id="327" name="Google Shape;327;p9"/>
          <p:cNvSpPr txBox="1"/>
          <p:nvPr/>
        </p:nvSpPr>
        <p:spPr>
          <a:xfrm>
            <a:off x="3572507" y="3443742"/>
            <a:ext cx="4824600" cy="369000"/>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1095-B</a:t>
            </a:r>
            <a:endParaRPr sz="1400" b="0" i="0" u="none" strike="noStrike" cap="none">
              <a:solidFill>
                <a:srgbClr val="000000"/>
              </a:solidFill>
              <a:latin typeface="Arial"/>
              <a:ea typeface="Arial"/>
              <a:cs typeface="Arial"/>
              <a:sym typeface="Arial"/>
            </a:endParaRPr>
          </a:p>
        </p:txBody>
      </p:sp>
      <p:sp>
        <p:nvSpPr>
          <p:cNvPr id="328" name="Google Shape;328;p9"/>
          <p:cNvSpPr txBox="1"/>
          <p:nvPr/>
        </p:nvSpPr>
        <p:spPr>
          <a:xfrm>
            <a:off x="4065192" y="2399810"/>
            <a:ext cx="6213900" cy="569400"/>
          </a:xfrm>
          <a:prstGeom prst="rect">
            <a:avLst/>
          </a:prstGeom>
          <a:noFill/>
          <a:ln>
            <a:noFill/>
          </a:ln>
        </p:spPr>
        <p:txBody>
          <a:bodyPr spcFirstLastPara="1" wrap="square" lIns="0" tIns="0" rIns="0" bIns="0" anchor="t" anchorCtr="0">
            <a:spAutoFit/>
          </a:bodyPr>
          <a:lstStyle/>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rgbClr val="000000"/>
                </a:solidFill>
                <a:latin typeface="PT Serif"/>
                <a:ea typeface="PT Serif"/>
                <a:cs typeface="PT Serif"/>
                <a:sym typeface="PT Serif"/>
              </a:rPr>
              <a:t>IA treejack test – analysis and synthesis </a:t>
            </a:r>
            <a:endParaRPr sz="1400" b="0" i="0" u="none" strike="noStrike" cap="none">
              <a:solidFill>
                <a:srgbClr val="000000"/>
              </a:solidFill>
              <a:latin typeface="Arial"/>
              <a:ea typeface="Arial"/>
              <a:cs typeface="Arial"/>
              <a:sym typeface="Arial"/>
            </a:endParaRPr>
          </a:p>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rgbClr val="000000"/>
                </a:solidFill>
                <a:latin typeface="PT Serif"/>
                <a:ea typeface="PT Serif"/>
                <a:cs typeface="PT Serif"/>
                <a:sym typeface="PT Serif"/>
              </a:rPr>
              <a:t>Research phase 2 </a:t>
            </a:r>
            <a:endParaRPr sz="1400" b="0" i="0" u="none" strike="noStrike" cap="none">
              <a:solidFill>
                <a:srgbClr val="000000"/>
              </a:solidFill>
              <a:latin typeface="Arial"/>
              <a:ea typeface="Arial"/>
              <a:cs typeface="Arial"/>
              <a:sym typeface="Arial"/>
            </a:endParaRPr>
          </a:p>
        </p:txBody>
      </p:sp>
      <p:sp>
        <p:nvSpPr>
          <p:cNvPr id="329" name="Google Shape;329;p9"/>
          <p:cNvSpPr txBox="1"/>
          <p:nvPr/>
        </p:nvSpPr>
        <p:spPr>
          <a:xfrm>
            <a:off x="4065192" y="3645238"/>
            <a:ext cx="6213900" cy="569400"/>
          </a:xfrm>
          <a:prstGeom prst="rect">
            <a:avLst/>
          </a:prstGeom>
          <a:noFill/>
          <a:ln>
            <a:noFill/>
          </a:ln>
        </p:spPr>
        <p:txBody>
          <a:bodyPr spcFirstLastPara="1" wrap="square" lIns="0" tIns="0" rIns="0" bIns="0" anchor="t" anchorCtr="0">
            <a:spAutoFit/>
          </a:bodyPr>
          <a:lstStyle/>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chemeClr val="dk1"/>
                </a:solidFill>
                <a:latin typeface="PT Serif"/>
                <a:ea typeface="PT Serif"/>
                <a:cs typeface="PT Serif"/>
                <a:sym typeface="PT Serif"/>
              </a:rPr>
              <a:t>1095-B PDF analysis and troubleshooting</a:t>
            </a:r>
            <a:endParaRPr sz="1400" b="0" i="0" u="none" strike="noStrike" cap="none">
              <a:solidFill>
                <a:srgbClr val="000000"/>
              </a:solidFill>
              <a:latin typeface="Arial"/>
              <a:ea typeface="Arial"/>
              <a:cs typeface="Arial"/>
              <a:sym typeface="Arial"/>
            </a:endParaRPr>
          </a:p>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chemeClr val="dk1"/>
                </a:solidFill>
                <a:latin typeface="PT Serif"/>
                <a:ea typeface="PT Serif"/>
                <a:cs typeface="PT Serif"/>
                <a:sym typeface="PT Serif"/>
              </a:rPr>
              <a:t>MVP redesign for accessibility</a:t>
            </a:r>
            <a:endParaRPr sz="1600" b="0" i="0" u="none" strike="noStrike" cap="none">
              <a:solidFill>
                <a:schemeClr val="dk1"/>
              </a:solidFill>
              <a:latin typeface="PT Serif"/>
              <a:ea typeface="PT Serif"/>
              <a:cs typeface="PT Serif"/>
              <a:sym typeface="PT Serif"/>
            </a:endParaRPr>
          </a:p>
        </p:txBody>
      </p:sp>
      <p:sp>
        <p:nvSpPr>
          <p:cNvPr id="330" name="Google Shape;330;p9"/>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07-12 Sprint 6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
          <p:cNvSpPr txBox="1">
            <a:spLocks noGrp="1"/>
          </p:cNvSpPr>
          <p:nvPr>
            <p:ph type="ctrTitle"/>
          </p:nvPr>
        </p:nvSpPr>
        <p:spPr>
          <a:xfrm>
            <a:off x="248880" y="2938176"/>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Health Hub</a:t>
            </a:r>
            <a:endParaRPr/>
          </a:p>
        </p:txBody>
      </p:sp>
      <p:sp>
        <p:nvSpPr>
          <p:cNvPr id="336" name="Google Shape;336;p5"/>
          <p:cNvSpPr txBox="1">
            <a:spLocks noGrp="1"/>
          </p:cNvSpPr>
          <p:nvPr>
            <p:ph type="body" idx="1"/>
          </p:nvPr>
        </p:nvSpPr>
        <p:spPr>
          <a:xfrm>
            <a:off x="341868" y="2523777"/>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t>SPRINT 6 DEMO</a:t>
            </a:r>
            <a:endParaRPr/>
          </a:p>
        </p:txBody>
      </p:sp>
      <p:sp>
        <p:nvSpPr>
          <p:cNvPr id="337" name="Google Shape;337;p5"/>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sp>
        <p:nvSpPr>
          <p:cNvPr id="338" name="Google Shape;338;p5"/>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07-12 Sprint 6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0"/>
          <p:cNvSpPr/>
          <p:nvPr/>
        </p:nvSpPr>
        <p:spPr>
          <a:xfrm>
            <a:off x="6695250" y="2012663"/>
            <a:ext cx="1005900" cy="3476700"/>
          </a:xfrm>
          <a:prstGeom prst="rect">
            <a:avLst/>
          </a:prstGeom>
          <a:solidFill>
            <a:srgbClr val="D3E9F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DFFFD"/>
              </a:buClr>
              <a:buSzPts val="900"/>
              <a:buFont typeface="Calibri"/>
              <a:buNone/>
            </a:pPr>
            <a:endParaRPr sz="900" b="0" i="0" u="none" strike="noStrike" cap="none">
              <a:solidFill>
                <a:srgbClr val="FDFFFD"/>
              </a:solidFill>
              <a:latin typeface="PT Serif"/>
              <a:ea typeface="PT Serif"/>
              <a:cs typeface="PT Serif"/>
              <a:sym typeface="PT Serif"/>
            </a:endParaRPr>
          </a:p>
        </p:txBody>
      </p:sp>
      <p:sp>
        <p:nvSpPr>
          <p:cNvPr id="344" name="Google Shape;344;p10"/>
          <p:cNvSpPr txBox="1">
            <a:spLocks noGrp="1"/>
          </p:cNvSpPr>
          <p:nvPr>
            <p:ph type="title"/>
          </p:nvPr>
        </p:nvSpPr>
        <p:spPr>
          <a:xfrm>
            <a:off x="411480" y="713232"/>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a:t>Health Hub Workplan v6</a:t>
            </a:r>
            <a:endParaRPr sz="2800">
              <a:highlight>
                <a:srgbClr val="FFFF00"/>
              </a:highlight>
            </a:endParaRPr>
          </a:p>
        </p:txBody>
      </p:sp>
      <p:sp>
        <p:nvSpPr>
          <p:cNvPr id="345" name="Google Shape;345;p10"/>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7</a:t>
            </a:fld>
            <a:endParaRPr sz="1200" b="0" i="0" u="none" strike="noStrike" cap="none">
              <a:solidFill>
                <a:srgbClr val="8A8A8A"/>
              </a:solidFill>
              <a:latin typeface="Source Sans Pro"/>
              <a:ea typeface="Source Sans Pro"/>
              <a:cs typeface="Source Sans Pro"/>
              <a:sym typeface="Source Sans Pro"/>
            </a:endParaRPr>
          </a:p>
        </p:txBody>
      </p:sp>
      <p:sp>
        <p:nvSpPr>
          <p:cNvPr id="346" name="Google Shape;346;p10"/>
          <p:cNvSpPr txBox="1"/>
          <p:nvPr/>
        </p:nvSpPr>
        <p:spPr>
          <a:xfrm>
            <a:off x="1860504" y="1728480"/>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4/20 – 5/03</a:t>
            </a:r>
            <a:endParaRPr sz="1400" b="0" i="0" u="none" strike="noStrike" cap="none">
              <a:solidFill>
                <a:srgbClr val="000000"/>
              </a:solidFill>
              <a:latin typeface="Arial"/>
              <a:ea typeface="Arial"/>
              <a:cs typeface="Arial"/>
              <a:sym typeface="Arial"/>
            </a:endParaRPr>
          </a:p>
        </p:txBody>
      </p:sp>
      <p:sp>
        <p:nvSpPr>
          <p:cNvPr id="347" name="Google Shape;347;p10"/>
          <p:cNvSpPr/>
          <p:nvPr/>
        </p:nvSpPr>
        <p:spPr>
          <a:xfrm>
            <a:off x="1648069" y="2062361"/>
            <a:ext cx="82296" cy="82576"/>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202120"/>
              </a:buClr>
              <a:buSzPts val="900"/>
              <a:buFont typeface="Calibri"/>
              <a:buNone/>
            </a:pPr>
            <a:endParaRPr sz="900" b="0" i="0" u="none" strike="noStrike" cap="none">
              <a:solidFill>
                <a:srgbClr val="202120"/>
              </a:solidFill>
              <a:latin typeface="PT Serif"/>
              <a:ea typeface="PT Serif"/>
              <a:cs typeface="PT Serif"/>
              <a:sym typeface="PT Serif"/>
            </a:endParaRPr>
          </a:p>
        </p:txBody>
      </p:sp>
      <p:cxnSp>
        <p:nvCxnSpPr>
          <p:cNvPr id="348" name="Google Shape;348;p10"/>
          <p:cNvCxnSpPr/>
          <p:nvPr/>
        </p:nvCxnSpPr>
        <p:spPr>
          <a:xfrm flipH="1">
            <a:off x="2624948" y="2020663"/>
            <a:ext cx="2888" cy="3513950"/>
          </a:xfrm>
          <a:prstGeom prst="straightConnector1">
            <a:avLst/>
          </a:prstGeom>
          <a:noFill/>
          <a:ln w="9525" cap="flat" cmpd="sng">
            <a:solidFill>
              <a:srgbClr val="7F7F7F"/>
            </a:solidFill>
            <a:prstDash val="solid"/>
            <a:round/>
            <a:headEnd type="none" w="sm" len="sm"/>
            <a:tailEnd type="none" w="sm" len="sm"/>
          </a:ln>
        </p:spPr>
      </p:cxnSp>
      <p:cxnSp>
        <p:nvCxnSpPr>
          <p:cNvPr id="349" name="Google Shape;349;p10"/>
          <p:cNvCxnSpPr/>
          <p:nvPr/>
        </p:nvCxnSpPr>
        <p:spPr>
          <a:xfrm>
            <a:off x="1611183" y="2018680"/>
            <a:ext cx="0" cy="3525495"/>
          </a:xfrm>
          <a:prstGeom prst="straightConnector1">
            <a:avLst/>
          </a:prstGeom>
          <a:noFill/>
          <a:ln w="9525" cap="flat" cmpd="sng">
            <a:solidFill>
              <a:srgbClr val="7F7F7F"/>
            </a:solidFill>
            <a:prstDash val="solid"/>
            <a:round/>
            <a:headEnd type="none" w="sm" len="sm"/>
            <a:tailEnd type="none" w="sm" len="sm"/>
          </a:ln>
        </p:spPr>
      </p:cxnSp>
      <p:cxnSp>
        <p:nvCxnSpPr>
          <p:cNvPr id="350" name="Google Shape;350;p10"/>
          <p:cNvCxnSpPr/>
          <p:nvPr/>
        </p:nvCxnSpPr>
        <p:spPr>
          <a:xfrm flipH="1">
            <a:off x="3104625" y="2030406"/>
            <a:ext cx="7500" cy="3525600"/>
          </a:xfrm>
          <a:prstGeom prst="straightConnector1">
            <a:avLst/>
          </a:prstGeom>
          <a:noFill/>
          <a:ln w="9525" cap="flat" cmpd="sng">
            <a:solidFill>
              <a:srgbClr val="C7C7C7"/>
            </a:solidFill>
            <a:prstDash val="dot"/>
            <a:round/>
            <a:headEnd type="none" w="sm" len="sm"/>
            <a:tailEnd type="none" w="sm" len="sm"/>
          </a:ln>
        </p:spPr>
      </p:cxnSp>
      <p:cxnSp>
        <p:nvCxnSpPr>
          <p:cNvPr id="351" name="Google Shape;351;p10"/>
          <p:cNvCxnSpPr/>
          <p:nvPr/>
        </p:nvCxnSpPr>
        <p:spPr>
          <a:xfrm>
            <a:off x="2103692" y="2023144"/>
            <a:ext cx="0" cy="3507730"/>
          </a:xfrm>
          <a:prstGeom prst="straightConnector1">
            <a:avLst/>
          </a:prstGeom>
          <a:noFill/>
          <a:ln w="9525" cap="flat" cmpd="sng">
            <a:solidFill>
              <a:srgbClr val="C7C7C7"/>
            </a:solidFill>
            <a:prstDash val="dot"/>
            <a:round/>
            <a:headEnd type="none" w="sm" len="sm"/>
            <a:tailEnd type="none" w="sm" len="sm"/>
          </a:ln>
        </p:spPr>
      </p:cxnSp>
      <p:cxnSp>
        <p:nvCxnSpPr>
          <p:cNvPr id="352" name="Google Shape;352;p10"/>
          <p:cNvCxnSpPr/>
          <p:nvPr/>
        </p:nvCxnSpPr>
        <p:spPr>
          <a:xfrm>
            <a:off x="6665953" y="2017414"/>
            <a:ext cx="21202" cy="3513460"/>
          </a:xfrm>
          <a:prstGeom prst="straightConnector1">
            <a:avLst/>
          </a:prstGeom>
          <a:noFill/>
          <a:ln w="9525" cap="flat" cmpd="sng">
            <a:solidFill>
              <a:srgbClr val="7F7F7F"/>
            </a:solidFill>
            <a:prstDash val="solid"/>
            <a:round/>
            <a:headEnd type="none" w="sm" len="sm"/>
            <a:tailEnd type="none" w="sm" len="sm"/>
          </a:ln>
        </p:spPr>
      </p:cxnSp>
      <p:cxnSp>
        <p:nvCxnSpPr>
          <p:cNvPr id="353" name="Google Shape;353;p10"/>
          <p:cNvCxnSpPr/>
          <p:nvPr/>
        </p:nvCxnSpPr>
        <p:spPr>
          <a:xfrm rot="10800000" flipH="1">
            <a:off x="417968" y="3259407"/>
            <a:ext cx="11130552" cy="24272"/>
          </a:xfrm>
          <a:prstGeom prst="straightConnector1">
            <a:avLst/>
          </a:prstGeom>
          <a:noFill/>
          <a:ln w="9525" cap="flat" cmpd="sng">
            <a:solidFill>
              <a:srgbClr val="747C74"/>
            </a:solidFill>
            <a:prstDash val="solid"/>
            <a:round/>
            <a:headEnd type="none" w="sm" len="sm"/>
            <a:tailEnd type="none" w="sm" len="sm"/>
          </a:ln>
        </p:spPr>
      </p:cxnSp>
      <p:cxnSp>
        <p:nvCxnSpPr>
          <p:cNvPr id="354" name="Google Shape;354;p10"/>
          <p:cNvCxnSpPr/>
          <p:nvPr/>
        </p:nvCxnSpPr>
        <p:spPr>
          <a:xfrm rot="10800000" flipH="1">
            <a:off x="523581" y="4726581"/>
            <a:ext cx="11127556" cy="12340"/>
          </a:xfrm>
          <a:prstGeom prst="straightConnector1">
            <a:avLst/>
          </a:prstGeom>
          <a:noFill/>
          <a:ln w="9525" cap="flat" cmpd="sng">
            <a:solidFill>
              <a:srgbClr val="747C74"/>
            </a:solidFill>
            <a:prstDash val="solid"/>
            <a:round/>
            <a:headEnd type="none" w="sm" len="sm"/>
            <a:tailEnd type="none" w="sm" len="sm"/>
          </a:ln>
        </p:spPr>
      </p:cxnSp>
      <p:cxnSp>
        <p:nvCxnSpPr>
          <p:cNvPr id="355" name="Google Shape;355;p10"/>
          <p:cNvCxnSpPr/>
          <p:nvPr/>
        </p:nvCxnSpPr>
        <p:spPr>
          <a:xfrm rot="10800000" flipH="1">
            <a:off x="1611183" y="2018059"/>
            <a:ext cx="10058400" cy="6436"/>
          </a:xfrm>
          <a:prstGeom prst="straightConnector1">
            <a:avLst/>
          </a:prstGeom>
          <a:noFill/>
          <a:ln w="12700" cap="flat" cmpd="sng">
            <a:solidFill>
              <a:schemeClr val="dk1"/>
            </a:solidFill>
            <a:prstDash val="solid"/>
            <a:round/>
            <a:headEnd type="none" w="sm" len="sm"/>
            <a:tailEnd type="none" w="sm" len="sm"/>
          </a:ln>
        </p:spPr>
      </p:cxnSp>
      <p:cxnSp>
        <p:nvCxnSpPr>
          <p:cNvPr id="356" name="Google Shape;356;p10"/>
          <p:cNvCxnSpPr/>
          <p:nvPr/>
        </p:nvCxnSpPr>
        <p:spPr>
          <a:xfrm>
            <a:off x="526863" y="5532630"/>
            <a:ext cx="11111073" cy="5816"/>
          </a:xfrm>
          <a:prstGeom prst="straightConnector1">
            <a:avLst/>
          </a:prstGeom>
          <a:noFill/>
          <a:ln w="9525" cap="flat" cmpd="sng">
            <a:solidFill>
              <a:srgbClr val="747C74"/>
            </a:solidFill>
            <a:prstDash val="solid"/>
            <a:round/>
            <a:headEnd type="none" w="sm" len="sm"/>
            <a:tailEnd type="none" w="sm" len="sm"/>
          </a:ln>
        </p:spPr>
      </p:cxnSp>
      <p:sp>
        <p:nvSpPr>
          <p:cNvPr id="357" name="Google Shape;357;p10"/>
          <p:cNvSpPr txBox="1"/>
          <p:nvPr/>
        </p:nvSpPr>
        <p:spPr>
          <a:xfrm>
            <a:off x="3142927" y="5210343"/>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endParaRPr sz="900" b="0" i="0" u="none" strike="noStrike" cap="none">
              <a:solidFill>
                <a:srgbClr val="202120"/>
              </a:solidFill>
              <a:latin typeface="PT Serif"/>
              <a:ea typeface="PT Serif"/>
              <a:cs typeface="PT Serif"/>
              <a:sym typeface="PT Serif"/>
            </a:endParaRPr>
          </a:p>
        </p:txBody>
      </p:sp>
      <p:sp>
        <p:nvSpPr>
          <p:cNvPr id="358" name="Google Shape;358;p10"/>
          <p:cNvSpPr txBox="1"/>
          <p:nvPr/>
        </p:nvSpPr>
        <p:spPr>
          <a:xfrm>
            <a:off x="3142927" y="5210343"/>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endParaRPr sz="900" b="0" i="0" u="none" strike="noStrike" cap="none">
              <a:solidFill>
                <a:srgbClr val="202120"/>
              </a:solidFill>
              <a:latin typeface="PT Serif"/>
              <a:ea typeface="PT Serif"/>
              <a:cs typeface="PT Serif"/>
              <a:sym typeface="PT Serif"/>
            </a:endParaRPr>
          </a:p>
        </p:txBody>
      </p:sp>
      <p:grpSp>
        <p:nvGrpSpPr>
          <p:cNvPr id="359" name="Google Shape;359;p10"/>
          <p:cNvGrpSpPr/>
          <p:nvPr/>
        </p:nvGrpSpPr>
        <p:grpSpPr>
          <a:xfrm>
            <a:off x="9039633" y="670431"/>
            <a:ext cx="2100972" cy="318123"/>
            <a:chOff x="8441380" y="969090"/>
            <a:chExt cx="2100972" cy="318123"/>
          </a:xfrm>
        </p:grpSpPr>
        <p:sp>
          <p:nvSpPr>
            <p:cNvPr id="360" name="Google Shape;360;p10"/>
            <p:cNvSpPr/>
            <p:nvPr/>
          </p:nvSpPr>
          <p:spPr>
            <a:xfrm>
              <a:off x="9441501" y="969519"/>
              <a:ext cx="195608" cy="19419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202120"/>
                </a:buClr>
                <a:buSzPts val="700"/>
                <a:buFont typeface="Calibri"/>
                <a:buNone/>
              </a:pPr>
              <a:endParaRPr sz="700" b="0" i="0" u="none" strike="noStrike" cap="none">
                <a:solidFill>
                  <a:srgbClr val="303A46"/>
                </a:solidFill>
                <a:latin typeface="PT Serif"/>
                <a:ea typeface="PT Serif"/>
                <a:cs typeface="PT Serif"/>
                <a:sym typeface="PT Serif"/>
              </a:endParaRPr>
            </a:p>
          </p:txBody>
        </p:sp>
        <p:sp>
          <p:nvSpPr>
            <p:cNvPr id="361" name="Google Shape;361;p10"/>
            <p:cNvSpPr/>
            <p:nvPr/>
          </p:nvSpPr>
          <p:spPr>
            <a:xfrm>
              <a:off x="8441380" y="969090"/>
              <a:ext cx="195608" cy="19419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202120"/>
                </a:buClr>
                <a:buSzPts val="700"/>
                <a:buFont typeface="Calibri"/>
                <a:buNone/>
              </a:pPr>
              <a:endParaRPr sz="700" b="0" i="0" u="none" strike="noStrike" cap="none">
                <a:solidFill>
                  <a:srgbClr val="303A46"/>
                </a:solidFill>
                <a:latin typeface="PT Serif"/>
                <a:ea typeface="PT Serif"/>
                <a:cs typeface="PT Serif"/>
                <a:sym typeface="PT Serif"/>
              </a:endParaRPr>
            </a:p>
          </p:txBody>
        </p:sp>
        <p:sp>
          <p:nvSpPr>
            <p:cNvPr id="362" name="Google Shape;362;p10"/>
            <p:cNvSpPr txBox="1"/>
            <p:nvPr/>
          </p:nvSpPr>
          <p:spPr>
            <a:xfrm>
              <a:off x="8665301" y="1040992"/>
              <a:ext cx="572133"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303A46"/>
                </a:buClr>
                <a:buSzPts val="700"/>
                <a:buFont typeface="PT Serif"/>
                <a:buNone/>
              </a:pPr>
              <a:r>
                <a:rPr lang="en-US" sz="800" b="0" i="0" u="none" strike="noStrike" cap="none">
                  <a:solidFill>
                    <a:srgbClr val="303A46"/>
                  </a:solidFill>
                  <a:latin typeface="Source Sans Pro"/>
                  <a:ea typeface="Source Sans Pro"/>
                  <a:cs typeface="Source Sans Pro"/>
                  <a:sym typeface="Source Sans Pro"/>
                </a:rPr>
                <a:t>Owned by design team</a:t>
              </a:r>
              <a:endParaRPr sz="800" b="0" i="0" u="none" strike="noStrike" cap="none">
                <a:solidFill>
                  <a:srgbClr val="303A46"/>
                </a:solidFill>
                <a:latin typeface="Source Sans Pro"/>
                <a:ea typeface="Source Sans Pro"/>
                <a:cs typeface="Source Sans Pro"/>
                <a:sym typeface="Source Sans Pro"/>
              </a:endParaRPr>
            </a:p>
          </p:txBody>
        </p:sp>
        <p:sp>
          <p:nvSpPr>
            <p:cNvPr id="363" name="Google Shape;363;p10"/>
            <p:cNvSpPr txBox="1"/>
            <p:nvPr/>
          </p:nvSpPr>
          <p:spPr>
            <a:xfrm>
              <a:off x="9730852" y="1031921"/>
              <a:ext cx="811500" cy="246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303A46"/>
                </a:buClr>
                <a:buSzPts val="700"/>
                <a:buFont typeface="PT Serif"/>
                <a:buNone/>
              </a:pPr>
              <a:r>
                <a:rPr lang="en-US" sz="800" b="0" i="0" u="none" strike="noStrike" cap="none">
                  <a:solidFill>
                    <a:srgbClr val="303A46"/>
                  </a:solidFill>
                  <a:latin typeface="Source Sans Pro"/>
                  <a:ea typeface="Source Sans Pro"/>
                  <a:cs typeface="Source Sans Pro"/>
                  <a:sym typeface="Source Sans Pro"/>
                </a:rPr>
                <a:t>Owned by product  team</a:t>
              </a:r>
              <a:endParaRPr sz="800" b="0" i="0" u="none" strike="noStrike" cap="none">
                <a:solidFill>
                  <a:srgbClr val="303A46"/>
                </a:solidFill>
                <a:latin typeface="Source Sans Pro"/>
                <a:ea typeface="Source Sans Pro"/>
                <a:cs typeface="Source Sans Pro"/>
                <a:sym typeface="Source Sans Pro"/>
              </a:endParaRPr>
            </a:p>
          </p:txBody>
        </p:sp>
      </p:grpSp>
      <p:cxnSp>
        <p:nvCxnSpPr>
          <p:cNvPr id="364" name="Google Shape;364;p10"/>
          <p:cNvCxnSpPr/>
          <p:nvPr/>
        </p:nvCxnSpPr>
        <p:spPr>
          <a:xfrm>
            <a:off x="6159426" y="2009672"/>
            <a:ext cx="0" cy="3528774"/>
          </a:xfrm>
          <a:prstGeom prst="straightConnector1">
            <a:avLst/>
          </a:prstGeom>
          <a:noFill/>
          <a:ln w="9525" cap="flat" cmpd="sng">
            <a:solidFill>
              <a:srgbClr val="C7C7C7"/>
            </a:solidFill>
            <a:prstDash val="dot"/>
            <a:round/>
            <a:headEnd type="none" w="sm" len="sm"/>
            <a:tailEnd type="none" w="sm" len="sm"/>
          </a:ln>
        </p:spPr>
      </p:cxnSp>
      <p:cxnSp>
        <p:nvCxnSpPr>
          <p:cNvPr id="365" name="Google Shape;365;p10"/>
          <p:cNvCxnSpPr/>
          <p:nvPr/>
        </p:nvCxnSpPr>
        <p:spPr>
          <a:xfrm>
            <a:off x="5132527" y="2040979"/>
            <a:ext cx="0" cy="3466330"/>
          </a:xfrm>
          <a:prstGeom prst="straightConnector1">
            <a:avLst/>
          </a:prstGeom>
          <a:noFill/>
          <a:ln w="9525" cap="flat" cmpd="sng">
            <a:solidFill>
              <a:srgbClr val="C7C7C7"/>
            </a:solidFill>
            <a:prstDash val="dot"/>
            <a:round/>
            <a:headEnd type="none" w="sm" len="sm"/>
            <a:tailEnd type="none" w="sm" len="sm"/>
          </a:ln>
        </p:spPr>
      </p:cxnSp>
      <p:sp>
        <p:nvSpPr>
          <p:cNvPr id="366" name="Google Shape;366;p10"/>
          <p:cNvSpPr txBox="1"/>
          <p:nvPr/>
        </p:nvSpPr>
        <p:spPr>
          <a:xfrm>
            <a:off x="9835687" y="6408650"/>
            <a:ext cx="1805138"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Workplan</a:t>
            </a:r>
            <a:endParaRPr sz="1800" b="0" i="0" u="none" strike="noStrike" cap="none">
              <a:solidFill>
                <a:srgbClr val="202120"/>
              </a:solidFill>
              <a:latin typeface="Calibri"/>
              <a:ea typeface="Calibri"/>
              <a:cs typeface="Calibri"/>
              <a:sym typeface="Calibri"/>
            </a:endParaRPr>
          </a:p>
        </p:txBody>
      </p:sp>
      <p:grpSp>
        <p:nvGrpSpPr>
          <p:cNvPr id="367" name="Google Shape;367;p10"/>
          <p:cNvGrpSpPr/>
          <p:nvPr/>
        </p:nvGrpSpPr>
        <p:grpSpPr>
          <a:xfrm>
            <a:off x="7025321" y="1368637"/>
            <a:ext cx="1295260" cy="4028392"/>
            <a:chOff x="7027823" y="1378798"/>
            <a:chExt cx="1365300" cy="5007946"/>
          </a:xfrm>
        </p:grpSpPr>
        <p:cxnSp>
          <p:nvCxnSpPr>
            <p:cNvPr id="368" name="Google Shape;368;p10"/>
            <p:cNvCxnSpPr/>
            <p:nvPr/>
          </p:nvCxnSpPr>
          <p:spPr>
            <a:xfrm flipH="1">
              <a:off x="7731472" y="1782465"/>
              <a:ext cx="4750" cy="4604279"/>
            </a:xfrm>
            <a:prstGeom prst="straightConnector1">
              <a:avLst/>
            </a:prstGeom>
            <a:noFill/>
            <a:ln w="12700" cap="flat" cmpd="sng">
              <a:solidFill>
                <a:srgbClr val="A1AEBF"/>
              </a:solidFill>
              <a:prstDash val="solid"/>
              <a:round/>
              <a:headEnd type="none" w="sm" len="sm"/>
              <a:tailEnd type="none" w="sm" len="sm"/>
            </a:ln>
          </p:spPr>
        </p:cxnSp>
        <p:grpSp>
          <p:nvGrpSpPr>
            <p:cNvPr id="369" name="Google Shape;369;p10"/>
            <p:cNvGrpSpPr/>
            <p:nvPr/>
          </p:nvGrpSpPr>
          <p:grpSpPr>
            <a:xfrm>
              <a:off x="7027823" y="1378798"/>
              <a:ext cx="1365300" cy="417786"/>
              <a:chOff x="7148473" y="1410548"/>
              <a:chExt cx="1365300" cy="417786"/>
            </a:xfrm>
          </p:grpSpPr>
          <p:sp>
            <p:nvSpPr>
              <p:cNvPr id="370" name="Google Shape;370;p10"/>
              <p:cNvSpPr/>
              <p:nvPr/>
            </p:nvSpPr>
            <p:spPr>
              <a:xfrm>
                <a:off x="7148473" y="1410548"/>
                <a:ext cx="1365300" cy="344100"/>
              </a:xfrm>
              <a:prstGeom prst="roundRect">
                <a:avLst>
                  <a:gd name="adj" fmla="val 16667"/>
                </a:avLst>
              </a:prstGeom>
              <a:solidFill>
                <a:srgbClr val="D3E9FF"/>
              </a:solidFill>
              <a:ln>
                <a:noFill/>
              </a:ln>
            </p:spPr>
            <p:txBody>
              <a:bodyPr spcFirstLastPara="1" wrap="square" lIns="91425" tIns="73150" rIns="91425" bIns="45700" anchor="ctr" anchorCtr="0">
                <a:noAutofit/>
              </a:bodyPr>
              <a:lstStyle/>
              <a:p>
                <a:pPr marL="0" marR="0" lvl="0" indent="0" algn="ctr" rtl="0">
                  <a:lnSpc>
                    <a:spcPct val="100000"/>
                  </a:lnSpc>
                  <a:spcBef>
                    <a:spcPts val="0"/>
                  </a:spcBef>
                  <a:spcAft>
                    <a:spcPts val="0"/>
                  </a:spcAft>
                  <a:buClr>
                    <a:srgbClr val="022D50"/>
                  </a:buClr>
                  <a:buSzPts val="1200"/>
                  <a:buFont typeface="Source Sans Pro SemiBold"/>
                  <a:buNone/>
                </a:pPr>
                <a:r>
                  <a:rPr lang="en-US" sz="1200" b="1" i="0" u="none" strike="noStrike" cap="none">
                    <a:solidFill>
                      <a:srgbClr val="022D50"/>
                    </a:solidFill>
                    <a:latin typeface="Source Sans Pro SemiBold"/>
                    <a:ea typeface="Source Sans Pro SemiBold"/>
                    <a:cs typeface="Source Sans Pro SemiBold"/>
                    <a:sym typeface="Source Sans Pro SemiBold"/>
                  </a:rPr>
                  <a:t>WE ARE HERE</a:t>
                </a:r>
                <a:endParaRPr sz="1200" b="1" i="0" u="none" strike="noStrike" cap="none">
                  <a:solidFill>
                    <a:srgbClr val="022D50"/>
                  </a:solidFill>
                  <a:latin typeface="Source Sans Pro SemiBold"/>
                  <a:ea typeface="Source Sans Pro SemiBold"/>
                  <a:cs typeface="Source Sans Pro SemiBold"/>
                  <a:sym typeface="Source Sans Pro SemiBold"/>
                </a:endParaRPr>
              </a:p>
            </p:txBody>
          </p:sp>
          <p:sp>
            <p:nvSpPr>
              <p:cNvPr id="371" name="Google Shape;371;p10"/>
              <p:cNvSpPr/>
              <p:nvPr/>
            </p:nvSpPr>
            <p:spPr>
              <a:xfrm rot="10800000">
                <a:off x="7773027" y="1745784"/>
                <a:ext cx="171449" cy="82550"/>
              </a:xfrm>
              <a:prstGeom prst="triangle">
                <a:avLst>
                  <a:gd name="adj" fmla="val 50000"/>
                </a:avLst>
              </a:prstGeom>
              <a:solidFill>
                <a:srgbClr val="D3E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202120"/>
                  </a:buClr>
                  <a:buSzPts val="1400"/>
                  <a:buFont typeface="Calibri"/>
                  <a:buNone/>
                </a:pPr>
                <a:endParaRPr sz="1400" b="0" i="0" u="none" strike="noStrike" cap="none">
                  <a:solidFill>
                    <a:srgbClr val="FDFFFD"/>
                  </a:solidFill>
                  <a:latin typeface="Arial"/>
                  <a:ea typeface="Arial"/>
                  <a:cs typeface="Arial"/>
                  <a:sym typeface="Arial"/>
                </a:endParaRPr>
              </a:p>
            </p:txBody>
          </p:sp>
        </p:grpSp>
      </p:grpSp>
      <p:cxnSp>
        <p:nvCxnSpPr>
          <p:cNvPr id="372" name="Google Shape;372;p10"/>
          <p:cNvCxnSpPr/>
          <p:nvPr/>
        </p:nvCxnSpPr>
        <p:spPr>
          <a:xfrm flipH="1">
            <a:off x="11651137" y="2025140"/>
            <a:ext cx="9754" cy="3519035"/>
          </a:xfrm>
          <a:prstGeom prst="straightConnector1">
            <a:avLst/>
          </a:prstGeom>
          <a:noFill/>
          <a:ln w="9525" cap="flat" cmpd="sng">
            <a:solidFill>
              <a:srgbClr val="7F7F7F"/>
            </a:solidFill>
            <a:prstDash val="solid"/>
            <a:round/>
            <a:headEnd type="none" w="sm" len="sm"/>
            <a:tailEnd type="none" w="sm" len="sm"/>
          </a:ln>
        </p:spPr>
      </p:cxnSp>
      <p:cxnSp>
        <p:nvCxnSpPr>
          <p:cNvPr id="373" name="Google Shape;373;p10"/>
          <p:cNvCxnSpPr/>
          <p:nvPr/>
        </p:nvCxnSpPr>
        <p:spPr>
          <a:xfrm>
            <a:off x="4135375" y="2039449"/>
            <a:ext cx="0" cy="3507514"/>
          </a:xfrm>
          <a:prstGeom prst="straightConnector1">
            <a:avLst/>
          </a:prstGeom>
          <a:noFill/>
          <a:ln w="9525" cap="flat" cmpd="sng">
            <a:solidFill>
              <a:srgbClr val="C7C7C7"/>
            </a:solidFill>
            <a:prstDash val="dot"/>
            <a:round/>
            <a:headEnd type="none" w="sm" len="sm"/>
            <a:tailEnd type="none" w="sm" len="sm"/>
          </a:ln>
        </p:spPr>
      </p:cxnSp>
      <p:sp>
        <p:nvSpPr>
          <p:cNvPr id="374" name="Google Shape;374;p10"/>
          <p:cNvSpPr/>
          <p:nvPr/>
        </p:nvSpPr>
        <p:spPr>
          <a:xfrm>
            <a:off x="614063" y="2547262"/>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303A46"/>
                </a:solidFill>
                <a:latin typeface="Source Sans Pro SemiBold"/>
                <a:ea typeface="Source Sans Pro SemiBold"/>
                <a:cs typeface="Source Sans Pro SemiBold"/>
                <a:sym typeface="Source Sans Pro SemiBold"/>
              </a:rPr>
              <a:t>Product &amp; Delivery</a:t>
            </a:r>
            <a:endParaRPr sz="900" b="1" i="0" u="none" strike="noStrike" cap="none">
              <a:solidFill>
                <a:srgbClr val="303A46"/>
              </a:solidFill>
              <a:latin typeface="Source Sans Pro SemiBold"/>
              <a:ea typeface="Source Sans Pro SemiBold"/>
              <a:cs typeface="Source Sans Pro SemiBold"/>
              <a:sym typeface="Source Sans Pro SemiBold"/>
            </a:endParaRPr>
          </a:p>
        </p:txBody>
      </p:sp>
      <p:sp>
        <p:nvSpPr>
          <p:cNvPr id="375" name="Google Shape;375;p10"/>
          <p:cNvSpPr/>
          <p:nvPr/>
        </p:nvSpPr>
        <p:spPr>
          <a:xfrm>
            <a:off x="602605" y="4762689"/>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303A46"/>
                </a:solidFill>
                <a:latin typeface="Source Sans Pro SemiBold"/>
                <a:ea typeface="Source Sans Pro SemiBold"/>
                <a:cs typeface="Source Sans Pro SemiBold"/>
                <a:sym typeface="Source Sans Pro SemiBold"/>
              </a:rPr>
              <a:t>Engineering &amp; Development</a:t>
            </a:r>
            <a:endParaRPr sz="900" b="1" i="0" u="none" strike="noStrike" cap="none">
              <a:solidFill>
                <a:srgbClr val="303A46"/>
              </a:solidFill>
              <a:latin typeface="Source Sans Pro SemiBold"/>
              <a:ea typeface="Source Sans Pro SemiBold"/>
              <a:cs typeface="Source Sans Pro SemiBold"/>
              <a:sym typeface="Source Sans Pro SemiBold"/>
            </a:endParaRPr>
          </a:p>
        </p:txBody>
      </p:sp>
      <p:sp>
        <p:nvSpPr>
          <p:cNvPr id="376" name="Google Shape;376;p10"/>
          <p:cNvSpPr/>
          <p:nvPr/>
        </p:nvSpPr>
        <p:spPr>
          <a:xfrm>
            <a:off x="614063" y="3680897"/>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303A46"/>
                </a:solidFill>
                <a:latin typeface="Source Sans Pro SemiBold"/>
                <a:ea typeface="Source Sans Pro SemiBold"/>
                <a:cs typeface="Source Sans Pro SemiBold"/>
                <a:sym typeface="Source Sans Pro SemiBold"/>
              </a:rPr>
              <a:t>User Experience &amp; Design</a:t>
            </a:r>
            <a:endParaRPr sz="900" b="1" i="0" u="none" strike="noStrike" cap="none">
              <a:solidFill>
                <a:srgbClr val="303A46"/>
              </a:solidFill>
              <a:latin typeface="Source Sans Pro SemiBold"/>
              <a:ea typeface="Source Sans Pro SemiBold"/>
              <a:cs typeface="Source Sans Pro SemiBold"/>
              <a:sym typeface="Source Sans Pro SemiBold"/>
            </a:endParaRPr>
          </a:p>
        </p:txBody>
      </p:sp>
      <p:pic>
        <p:nvPicPr>
          <p:cNvPr id="377" name="Google Shape;377;p10"/>
          <p:cNvPicPr preferRelativeResize="0"/>
          <p:nvPr/>
        </p:nvPicPr>
        <p:blipFill rotWithShape="1">
          <a:blip r:embed="rId3">
            <a:alphaModFix/>
          </a:blip>
          <a:srcRect/>
          <a:stretch/>
        </p:blipFill>
        <p:spPr>
          <a:xfrm>
            <a:off x="694273" y="4155357"/>
            <a:ext cx="265176" cy="265176"/>
          </a:xfrm>
          <a:prstGeom prst="rect">
            <a:avLst/>
          </a:prstGeom>
          <a:noFill/>
          <a:ln>
            <a:noFill/>
          </a:ln>
        </p:spPr>
      </p:pic>
      <p:pic>
        <p:nvPicPr>
          <p:cNvPr id="378" name="Google Shape;378;p10"/>
          <p:cNvPicPr preferRelativeResize="0"/>
          <p:nvPr/>
        </p:nvPicPr>
        <p:blipFill rotWithShape="1">
          <a:blip r:embed="rId4">
            <a:alphaModFix/>
          </a:blip>
          <a:srcRect/>
          <a:stretch/>
        </p:blipFill>
        <p:spPr>
          <a:xfrm>
            <a:off x="694273" y="2899142"/>
            <a:ext cx="265176" cy="265176"/>
          </a:xfrm>
          <a:prstGeom prst="rect">
            <a:avLst/>
          </a:prstGeom>
          <a:noFill/>
          <a:ln>
            <a:noFill/>
          </a:ln>
        </p:spPr>
      </p:pic>
      <p:pic>
        <p:nvPicPr>
          <p:cNvPr id="379" name="Google Shape;379;p10"/>
          <p:cNvPicPr preferRelativeResize="0"/>
          <p:nvPr/>
        </p:nvPicPr>
        <p:blipFill rotWithShape="1">
          <a:blip r:embed="rId5">
            <a:alphaModFix/>
          </a:blip>
          <a:srcRect/>
          <a:stretch/>
        </p:blipFill>
        <p:spPr>
          <a:xfrm>
            <a:off x="694273" y="5105336"/>
            <a:ext cx="265176" cy="265176"/>
          </a:xfrm>
          <a:prstGeom prst="rect">
            <a:avLst/>
          </a:prstGeom>
          <a:noFill/>
          <a:ln>
            <a:noFill/>
          </a:ln>
        </p:spPr>
      </p:pic>
      <p:sp>
        <p:nvSpPr>
          <p:cNvPr id="380" name="Google Shape;380;p10"/>
          <p:cNvSpPr txBox="1"/>
          <p:nvPr/>
        </p:nvSpPr>
        <p:spPr>
          <a:xfrm>
            <a:off x="1573869" y="2189267"/>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PT Serif"/>
                <a:ea typeface="PT Serif"/>
                <a:cs typeface="PT Serif"/>
                <a:sym typeface="PT Serif"/>
              </a:rPr>
              <a:t>Kickoff </a:t>
            </a:r>
            <a:endParaRPr sz="900" b="0" i="0" u="none" strike="noStrike" cap="none">
              <a:solidFill>
                <a:srgbClr val="202120"/>
              </a:solidFill>
              <a:latin typeface="PT Serif"/>
              <a:ea typeface="PT Serif"/>
              <a:cs typeface="PT Serif"/>
              <a:sym typeface="PT Serif"/>
            </a:endParaRPr>
          </a:p>
        </p:txBody>
      </p:sp>
      <p:cxnSp>
        <p:nvCxnSpPr>
          <p:cNvPr id="381" name="Google Shape;381;p10"/>
          <p:cNvCxnSpPr/>
          <p:nvPr/>
        </p:nvCxnSpPr>
        <p:spPr>
          <a:xfrm flipH="1">
            <a:off x="3623512" y="2042056"/>
            <a:ext cx="2888" cy="3513950"/>
          </a:xfrm>
          <a:prstGeom prst="straightConnector1">
            <a:avLst/>
          </a:prstGeom>
          <a:noFill/>
          <a:ln w="9525" cap="flat" cmpd="sng">
            <a:solidFill>
              <a:srgbClr val="7F7F7F"/>
            </a:solidFill>
            <a:prstDash val="solid"/>
            <a:round/>
            <a:headEnd type="none" w="sm" len="sm"/>
            <a:tailEnd type="none" w="sm" len="sm"/>
          </a:ln>
        </p:spPr>
      </p:cxnSp>
      <p:cxnSp>
        <p:nvCxnSpPr>
          <p:cNvPr id="382" name="Google Shape;382;p10"/>
          <p:cNvCxnSpPr/>
          <p:nvPr/>
        </p:nvCxnSpPr>
        <p:spPr>
          <a:xfrm flipH="1">
            <a:off x="4633045" y="2027682"/>
            <a:ext cx="2888" cy="3513950"/>
          </a:xfrm>
          <a:prstGeom prst="straightConnector1">
            <a:avLst/>
          </a:prstGeom>
          <a:noFill/>
          <a:ln w="9525" cap="flat" cmpd="sng">
            <a:solidFill>
              <a:srgbClr val="7F7F7F"/>
            </a:solidFill>
            <a:prstDash val="solid"/>
            <a:round/>
            <a:headEnd type="none" w="sm" len="sm"/>
            <a:tailEnd type="none" w="sm" len="sm"/>
          </a:ln>
        </p:spPr>
      </p:cxnSp>
      <p:cxnSp>
        <p:nvCxnSpPr>
          <p:cNvPr id="383" name="Google Shape;383;p10"/>
          <p:cNvCxnSpPr/>
          <p:nvPr/>
        </p:nvCxnSpPr>
        <p:spPr>
          <a:xfrm flipH="1">
            <a:off x="5646413" y="2029341"/>
            <a:ext cx="2888" cy="3513950"/>
          </a:xfrm>
          <a:prstGeom prst="straightConnector1">
            <a:avLst/>
          </a:prstGeom>
          <a:noFill/>
          <a:ln w="9525" cap="flat" cmpd="sng">
            <a:solidFill>
              <a:srgbClr val="7F7F7F"/>
            </a:solidFill>
            <a:prstDash val="solid"/>
            <a:round/>
            <a:headEnd type="none" w="sm" len="sm"/>
            <a:tailEnd type="none" w="sm" len="sm"/>
          </a:ln>
        </p:spPr>
      </p:cxnSp>
      <p:cxnSp>
        <p:nvCxnSpPr>
          <p:cNvPr id="384" name="Google Shape;384;p10"/>
          <p:cNvCxnSpPr/>
          <p:nvPr/>
        </p:nvCxnSpPr>
        <p:spPr>
          <a:xfrm flipH="1">
            <a:off x="7674083" y="2017414"/>
            <a:ext cx="2888" cy="3513950"/>
          </a:xfrm>
          <a:prstGeom prst="straightConnector1">
            <a:avLst/>
          </a:prstGeom>
          <a:noFill/>
          <a:ln w="9525" cap="flat" cmpd="sng">
            <a:solidFill>
              <a:srgbClr val="7F7F7F"/>
            </a:solidFill>
            <a:prstDash val="solid"/>
            <a:round/>
            <a:headEnd type="none" w="sm" len="sm"/>
            <a:tailEnd type="none" w="sm" len="sm"/>
          </a:ln>
        </p:spPr>
      </p:cxnSp>
      <p:cxnSp>
        <p:nvCxnSpPr>
          <p:cNvPr id="385" name="Google Shape;385;p10"/>
          <p:cNvCxnSpPr/>
          <p:nvPr/>
        </p:nvCxnSpPr>
        <p:spPr>
          <a:xfrm flipH="1">
            <a:off x="8678281" y="2025666"/>
            <a:ext cx="2888" cy="3513950"/>
          </a:xfrm>
          <a:prstGeom prst="straightConnector1">
            <a:avLst/>
          </a:prstGeom>
          <a:noFill/>
          <a:ln w="9525" cap="flat" cmpd="sng">
            <a:solidFill>
              <a:srgbClr val="7F7F7F"/>
            </a:solidFill>
            <a:prstDash val="solid"/>
            <a:round/>
            <a:headEnd type="none" w="sm" len="sm"/>
            <a:tailEnd type="none" w="sm" len="sm"/>
          </a:ln>
        </p:spPr>
      </p:cxnSp>
      <p:cxnSp>
        <p:nvCxnSpPr>
          <p:cNvPr id="386" name="Google Shape;386;p10"/>
          <p:cNvCxnSpPr/>
          <p:nvPr/>
        </p:nvCxnSpPr>
        <p:spPr>
          <a:xfrm flipH="1">
            <a:off x="9682479" y="2027682"/>
            <a:ext cx="2888" cy="3513950"/>
          </a:xfrm>
          <a:prstGeom prst="straightConnector1">
            <a:avLst/>
          </a:prstGeom>
          <a:noFill/>
          <a:ln w="9525" cap="flat" cmpd="sng">
            <a:solidFill>
              <a:srgbClr val="7F7F7F"/>
            </a:solidFill>
            <a:prstDash val="solid"/>
            <a:round/>
            <a:headEnd type="none" w="sm" len="sm"/>
            <a:tailEnd type="none" w="sm" len="sm"/>
          </a:ln>
        </p:spPr>
      </p:cxnSp>
      <p:cxnSp>
        <p:nvCxnSpPr>
          <p:cNvPr id="387" name="Google Shape;387;p10"/>
          <p:cNvCxnSpPr/>
          <p:nvPr/>
        </p:nvCxnSpPr>
        <p:spPr>
          <a:xfrm flipH="1">
            <a:off x="10705617" y="2017169"/>
            <a:ext cx="2888" cy="3513950"/>
          </a:xfrm>
          <a:prstGeom prst="straightConnector1">
            <a:avLst/>
          </a:prstGeom>
          <a:noFill/>
          <a:ln w="9525" cap="flat" cmpd="sng">
            <a:solidFill>
              <a:srgbClr val="7F7F7F"/>
            </a:solidFill>
            <a:prstDash val="solid"/>
            <a:round/>
            <a:headEnd type="none" w="sm" len="sm"/>
            <a:tailEnd type="none" w="sm" len="sm"/>
          </a:ln>
        </p:spPr>
      </p:cxnSp>
      <p:cxnSp>
        <p:nvCxnSpPr>
          <p:cNvPr id="388" name="Google Shape;388;p10"/>
          <p:cNvCxnSpPr/>
          <p:nvPr/>
        </p:nvCxnSpPr>
        <p:spPr>
          <a:xfrm>
            <a:off x="7171844" y="2028819"/>
            <a:ext cx="0" cy="3528774"/>
          </a:xfrm>
          <a:prstGeom prst="straightConnector1">
            <a:avLst/>
          </a:prstGeom>
          <a:noFill/>
          <a:ln w="9525" cap="flat" cmpd="sng">
            <a:solidFill>
              <a:srgbClr val="C7C7C7"/>
            </a:solidFill>
            <a:prstDash val="dot"/>
            <a:round/>
            <a:headEnd type="none" w="sm" len="sm"/>
            <a:tailEnd type="none" w="sm" len="sm"/>
          </a:ln>
        </p:spPr>
      </p:cxnSp>
      <p:cxnSp>
        <p:nvCxnSpPr>
          <p:cNvPr id="389" name="Google Shape;389;p10"/>
          <p:cNvCxnSpPr/>
          <p:nvPr/>
        </p:nvCxnSpPr>
        <p:spPr>
          <a:xfrm>
            <a:off x="11175680" y="2027232"/>
            <a:ext cx="0" cy="3528774"/>
          </a:xfrm>
          <a:prstGeom prst="straightConnector1">
            <a:avLst/>
          </a:prstGeom>
          <a:noFill/>
          <a:ln w="9525" cap="flat" cmpd="sng">
            <a:solidFill>
              <a:srgbClr val="C7C7C7"/>
            </a:solidFill>
            <a:prstDash val="dot"/>
            <a:round/>
            <a:headEnd type="none" w="sm" len="sm"/>
            <a:tailEnd type="none" w="sm" len="sm"/>
          </a:ln>
        </p:spPr>
      </p:cxnSp>
      <p:cxnSp>
        <p:nvCxnSpPr>
          <p:cNvPr id="390" name="Google Shape;390;p10"/>
          <p:cNvCxnSpPr/>
          <p:nvPr/>
        </p:nvCxnSpPr>
        <p:spPr>
          <a:xfrm>
            <a:off x="10183690" y="2009672"/>
            <a:ext cx="0" cy="3528774"/>
          </a:xfrm>
          <a:prstGeom prst="straightConnector1">
            <a:avLst/>
          </a:prstGeom>
          <a:noFill/>
          <a:ln w="9525" cap="flat" cmpd="sng">
            <a:solidFill>
              <a:srgbClr val="C7C7C7"/>
            </a:solidFill>
            <a:prstDash val="dot"/>
            <a:round/>
            <a:headEnd type="none" w="sm" len="sm"/>
            <a:tailEnd type="none" w="sm" len="sm"/>
          </a:ln>
        </p:spPr>
      </p:cxnSp>
      <p:cxnSp>
        <p:nvCxnSpPr>
          <p:cNvPr id="391" name="Google Shape;391;p10"/>
          <p:cNvCxnSpPr/>
          <p:nvPr/>
        </p:nvCxnSpPr>
        <p:spPr>
          <a:xfrm>
            <a:off x="9187937" y="2039449"/>
            <a:ext cx="0" cy="3528774"/>
          </a:xfrm>
          <a:prstGeom prst="straightConnector1">
            <a:avLst/>
          </a:prstGeom>
          <a:noFill/>
          <a:ln w="9525" cap="flat" cmpd="sng">
            <a:solidFill>
              <a:srgbClr val="C7C7C7"/>
            </a:solidFill>
            <a:prstDash val="dot"/>
            <a:round/>
            <a:headEnd type="none" w="sm" len="sm"/>
            <a:tailEnd type="none" w="sm" len="sm"/>
          </a:ln>
        </p:spPr>
      </p:cxnSp>
      <p:cxnSp>
        <p:nvCxnSpPr>
          <p:cNvPr id="392" name="Google Shape;392;p10"/>
          <p:cNvCxnSpPr/>
          <p:nvPr/>
        </p:nvCxnSpPr>
        <p:spPr>
          <a:xfrm>
            <a:off x="8185563" y="2039449"/>
            <a:ext cx="0" cy="3528774"/>
          </a:xfrm>
          <a:prstGeom prst="straightConnector1">
            <a:avLst/>
          </a:prstGeom>
          <a:noFill/>
          <a:ln w="9525" cap="flat" cmpd="sng">
            <a:solidFill>
              <a:srgbClr val="C7C7C7"/>
            </a:solidFill>
            <a:prstDash val="dot"/>
            <a:round/>
            <a:headEnd type="none" w="sm" len="sm"/>
            <a:tailEnd type="none" w="sm" len="sm"/>
          </a:ln>
        </p:spPr>
      </p:cxnSp>
      <p:sp>
        <p:nvSpPr>
          <p:cNvPr id="393" name="Google Shape;393;p10"/>
          <p:cNvSpPr txBox="1"/>
          <p:nvPr/>
        </p:nvSpPr>
        <p:spPr>
          <a:xfrm>
            <a:off x="3868710" y="1728480"/>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3</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5/18 – 5/31 </a:t>
            </a:r>
            <a:endParaRPr sz="1400" b="0" i="0" u="none" strike="noStrike" cap="none">
              <a:solidFill>
                <a:srgbClr val="000000"/>
              </a:solidFill>
              <a:latin typeface="Arial"/>
              <a:ea typeface="Arial"/>
              <a:cs typeface="Arial"/>
              <a:sym typeface="Arial"/>
            </a:endParaRPr>
          </a:p>
        </p:txBody>
      </p:sp>
      <p:sp>
        <p:nvSpPr>
          <p:cNvPr id="394" name="Google Shape;394;p10"/>
          <p:cNvSpPr txBox="1"/>
          <p:nvPr/>
        </p:nvSpPr>
        <p:spPr>
          <a:xfrm>
            <a:off x="4869772" y="1728480"/>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4</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6/01 – 6 /14</a:t>
            </a:r>
            <a:endParaRPr sz="1400" b="0" i="0" u="none" strike="noStrike" cap="none">
              <a:solidFill>
                <a:srgbClr val="000000"/>
              </a:solidFill>
              <a:latin typeface="Arial"/>
              <a:ea typeface="Arial"/>
              <a:cs typeface="Arial"/>
              <a:sym typeface="Arial"/>
            </a:endParaRPr>
          </a:p>
        </p:txBody>
      </p:sp>
      <p:sp>
        <p:nvSpPr>
          <p:cNvPr id="395" name="Google Shape;395;p10"/>
          <p:cNvSpPr txBox="1"/>
          <p:nvPr/>
        </p:nvSpPr>
        <p:spPr>
          <a:xfrm>
            <a:off x="5904211" y="1728480"/>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5</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6/15 – 6/28</a:t>
            </a:r>
            <a:endParaRPr sz="1400" b="0" i="0" u="none" strike="noStrike" cap="none">
              <a:solidFill>
                <a:srgbClr val="000000"/>
              </a:solidFill>
              <a:latin typeface="Arial"/>
              <a:ea typeface="Arial"/>
              <a:cs typeface="Arial"/>
              <a:sym typeface="Arial"/>
            </a:endParaRPr>
          </a:p>
        </p:txBody>
      </p:sp>
      <p:sp>
        <p:nvSpPr>
          <p:cNvPr id="396" name="Google Shape;396;p10"/>
          <p:cNvSpPr txBox="1"/>
          <p:nvPr/>
        </p:nvSpPr>
        <p:spPr>
          <a:xfrm>
            <a:off x="6938651" y="1728480"/>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6</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6/29 – 7/12</a:t>
            </a:r>
            <a:endParaRPr sz="1400" b="0" i="0" u="none" strike="noStrike" cap="none">
              <a:solidFill>
                <a:srgbClr val="000000"/>
              </a:solidFill>
              <a:latin typeface="Arial"/>
              <a:ea typeface="Arial"/>
              <a:cs typeface="Arial"/>
              <a:sym typeface="Arial"/>
            </a:endParaRPr>
          </a:p>
        </p:txBody>
      </p:sp>
      <p:sp>
        <p:nvSpPr>
          <p:cNvPr id="397" name="Google Shape;397;p10"/>
          <p:cNvSpPr txBox="1"/>
          <p:nvPr/>
        </p:nvSpPr>
        <p:spPr>
          <a:xfrm>
            <a:off x="7923779" y="1728480"/>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7</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7/13 – 7/26</a:t>
            </a:r>
            <a:endParaRPr sz="1400" b="0" i="0" u="none" strike="noStrike" cap="none">
              <a:solidFill>
                <a:srgbClr val="000000"/>
              </a:solidFill>
              <a:latin typeface="Arial"/>
              <a:ea typeface="Arial"/>
              <a:cs typeface="Arial"/>
              <a:sym typeface="Arial"/>
            </a:endParaRPr>
          </a:p>
        </p:txBody>
      </p:sp>
      <p:sp>
        <p:nvSpPr>
          <p:cNvPr id="398" name="Google Shape;398;p10"/>
          <p:cNvSpPr txBox="1"/>
          <p:nvPr/>
        </p:nvSpPr>
        <p:spPr>
          <a:xfrm>
            <a:off x="8947210" y="1728480"/>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8</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7/27 – 8/09</a:t>
            </a:r>
            <a:endParaRPr sz="1400" b="0" i="0" u="none" strike="noStrike" cap="none">
              <a:solidFill>
                <a:srgbClr val="000000"/>
              </a:solidFill>
              <a:latin typeface="Arial"/>
              <a:ea typeface="Arial"/>
              <a:cs typeface="Arial"/>
              <a:sym typeface="Arial"/>
            </a:endParaRPr>
          </a:p>
        </p:txBody>
      </p:sp>
      <p:sp>
        <p:nvSpPr>
          <p:cNvPr id="399" name="Google Shape;399;p10"/>
          <p:cNvSpPr txBox="1"/>
          <p:nvPr/>
        </p:nvSpPr>
        <p:spPr>
          <a:xfrm>
            <a:off x="9932338" y="1728480"/>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9</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8/10 – 8/23</a:t>
            </a:r>
            <a:endParaRPr sz="1400" b="0" i="0" u="none" strike="noStrike" cap="none">
              <a:solidFill>
                <a:srgbClr val="000000"/>
              </a:solidFill>
              <a:latin typeface="Arial"/>
              <a:ea typeface="Arial"/>
              <a:cs typeface="Arial"/>
              <a:sym typeface="Arial"/>
            </a:endParaRPr>
          </a:p>
        </p:txBody>
      </p:sp>
      <p:sp>
        <p:nvSpPr>
          <p:cNvPr id="400" name="Google Shape;400;p10"/>
          <p:cNvSpPr txBox="1"/>
          <p:nvPr/>
        </p:nvSpPr>
        <p:spPr>
          <a:xfrm>
            <a:off x="10955769" y="1728480"/>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10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8/24 – 9/6</a:t>
            </a:r>
            <a:endParaRPr sz="1400" b="0" i="0" u="none" strike="noStrike" cap="none">
              <a:solidFill>
                <a:srgbClr val="000000"/>
              </a:solidFill>
              <a:latin typeface="Arial"/>
              <a:ea typeface="Arial"/>
              <a:cs typeface="Arial"/>
              <a:sym typeface="Arial"/>
            </a:endParaRPr>
          </a:p>
        </p:txBody>
      </p:sp>
      <p:sp>
        <p:nvSpPr>
          <p:cNvPr id="401" name="Google Shape;401;p10"/>
          <p:cNvSpPr txBox="1"/>
          <p:nvPr/>
        </p:nvSpPr>
        <p:spPr>
          <a:xfrm>
            <a:off x="2820640" y="1726006"/>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5/04 – 5/17</a:t>
            </a:r>
            <a:endParaRPr sz="1400" b="0" i="0" u="none" strike="noStrike" cap="none">
              <a:solidFill>
                <a:srgbClr val="000000"/>
              </a:solidFill>
              <a:latin typeface="Arial"/>
              <a:ea typeface="Arial"/>
              <a:cs typeface="Arial"/>
              <a:sym typeface="Arial"/>
            </a:endParaRPr>
          </a:p>
        </p:txBody>
      </p:sp>
      <p:sp>
        <p:nvSpPr>
          <p:cNvPr id="402" name="Google Shape;402;p10"/>
          <p:cNvSpPr/>
          <p:nvPr/>
        </p:nvSpPr>
        <p:spPr>
          <a:xfrm>
            <a:off x="1618559" y="2330543"/>
            <a:ext cx="994828" cy="3336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700" b="0" i="0" u="none" strike="noStrike" cap="none">
                <a:solidFill>
                  <a:srgbClr val="FDFFFD"/>
                </a:solidFill>
                <a:latin typeface="Source Sans Pro"/>
                <a:ea typeface="Source Sans Pro"/>
                <a:cs typeface="Source Sans Pro"/>
                <a:sym typeface="Source Sans Pro"/>
              </a:rPr>
              <a:t>Build understanding of product and product goals</a:t>
            </a:r>
            <a:endParaRPr sz="700" b="0" i="0" u="none" strike="noStrike" cap="none">
              <a:solidFill>
                <a:srgbClr val="000000"/>
              </a:solidFill>
              <a:latin typeface="Source Sans Pro"/>
              <a:ea typeface="Source Sans Pro"/>
              <a:cs typeface="Source Sans Pro"/>
              <a:sym typeface="Source Sans Pro"/>
            </a:endParaRPr>
          </a:p>
        </p:txBody>
      </p:sp>
      <p:sp>
        <p:nvSpPr>
          <p:cNvPr id="403" name="Google Shape;403;p10"/>
          <p:cNvSpPr/>
          <p:nvPr/>
        </p:nvSpPr>
        <p:spPr>
          <a:xfrm>
            <a:off x="1632501" y="2751851"/>
            <a:ext cx="1472159" cy="338328"/>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650" b="0" i="0" u="none" strike="noStrike" cap="none">
                <a:solidFill>
                  <a:srgbClr val="FDFFFD"/>
                </a:solidFill>
                <a:latin typeface="Source Sans Pro"/>
                <a:ea typeface="Source Sans Pro"/>
                <a:cs typeface="Source Sans Pro"/>
                <a:sym typeface="Source Sans Pro"/>
              </a:rPr>
              <a:t>Build initial workplan and backlog</a:t>
            </a:r>
            <a:endParaRPr sz="650" b="0" i="0" u="none" strike="noStrike" cap="none">
              <a:solidFill>
                <a:srgbClr val="000000"/>
              </a:solidFill>
              <a:latin typeface="Source Sans Pro"/>
              <a:ea typeface="Source Sans Pro"/>
              <a:cs typeface="Source Sans Pro"/>
              <a:sym typeface="Source Sans Pro"/>
            </a:endParaRPr>
          </a:p>
        </p:txBody>
      </p:sp>
      <p:sp>
        <p:nvSpPr>
          <p:cNvPr id="404" name="Google Shape;404;p10"/>
          <p:cNvSpPr/>
          <p:nvPr/>
        </p:nvSpPr>
        <p:spPr>
          <a:xfrm>
            <a:off x="2645950" y="2337635"/>
            <a:ext cx="2890109" cy="338328"/>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Build Roadmap</a:t>
            </a:r>
            <a:endParaRPr sz="650" b="0" i="0" u="none" strike="noStrike" cap="none">
              <a:solidFill>
                <a:srgbClr val="000000"/>
              </a:solidFill>
              <a:latin typeface="Source Sans Pro"/>
              <a:ea typeface="Source Sans Pro"/>
              <a:cs typeface="Source Sans Pro"/>
              <a:sym typeface="Source Sans Pro"/>
            </a:endParaRPr>
          </a:p>
        </p:txBody>
      </p:sp>
      <p:sp>
        <p:nvSpPr>
          <p:cNvPr id="405" name="Google Shape;405;p10"/>
          <p:cNvSpPr/>
          <p:nvPr/>
        </p:nvSpPr>
        <p:spPr>
          <a:xfrm>
            <a:off x="1606771" y="3300780"/>
            <a:ext cx="2990117" cy="27432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Business partner discovery</a:t>
            </a:r>
            <a:endParaRPr sz="650" b="0" i="0" u="none" strike="noStrike" cap="none">
              <a:solidFill>
                <a:srgbClr val="FDFFFD"/>
              </a:solidFill>
              <a:latin typeface="Source Sans Pro"/>
              <a:ea typeface="Source Sans Pro"/>
              <a:cs typeface="Source Sans Pro"/>
              <a:sym typeface="Source Sans Pro"/>
            </a:endParaRPr>
          </a:p>
        </p:txBody>
      </p:sp>
      <p:sp>
        <p:nvSpPr>
          <p:cNvPr id="406" name="Google Shape;406;p10"/>
          <p:cNvSpPr/>
          <p:nvPr/>
        </p:nvSpPr>
        <p:spPr>
          <a:xfrm>
            <a:off x="1620979" y="3662888"/>
            <a:ext cx="984885" cy="27432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Comparative research</a:t>
            </a:r>
            <a:endParaRPr sz="650" b="0" i="0" u="none" strike="noStrike" cap="none">
              <a:solidFill>
                <a:srgbClr val="FDFFFD"/>
              </a:solidFill>
              <a:latin typeface="Source Sans Pro"/>
              <a:ea typeface="Source Sans Pro"/>
              <a:cs typeface="Source Sans Pro"/>
              <a:sym typeface="Source Sans Pro"/>
            </a:endParaRPr>
          </a:p>
        </p:txBody>
      </p:sp>
      <p:sp>
        <p:nvSpPr>
          <p:cNvPr id="407" name="Google Shape;407;p10"/>
          <p:cNvSpPr/>
          <p:nvPr/>
        </p:nvSpPr>
        <p:spPr>
          <a:xfrm>
            <a:off x="2652434" y="3667025"/>
            <a:ext cx="958962" cy="27432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Consolidate existing research</a:t>
            </a:r>
            <a:endParaRPr sz="650" b="0" i="0" u="none" strike="noStrike" cap="none">
              <a:solidFill>
                <a:srgbClr val="FDFFFD"/>
              </a:solidFill>
              <a:latin typeface="Source Sans Pro"/>
              <a:ea typeface="Source Sans Pro"/>
              <a:cs typeface="Source Sans Pro"/>
              <a:sym typeface="Source Sans Pro"/>
            </a:endParaRPr>
          </a:p>
        </p:txBody>
      </p:sp>
      <p:sp>
        <p:nvSpPr>
          <p:cNvPr id="408" name="Google Shape;408;p10"/>
          <p:cNvSpPr/>
          <p:nvPr/>
        </p:nvSpPr>
        <p:spPr>
          <a:xfrm>
            <a:off x="2636842" y="4030473"/>
            <a:ext cx="983297" cy="27432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Current state mapping</a:t>
            </a:r>
            <a:endParaRPr sz="650" b="0" i="0" u="none" strike="noStrike" cap="none">
              <a:solidFill>
                <a:srgbClr val="FDFFFD"/>
              </a:solidFill>
              <a:latin typeface="Source Sans Pro"/>
              <a:ea typeface="Source Sans Pro"/>
              <a:cs typeface="Source Sans Pro"/>
              <a:sym typeface="Source Sans Pro"/>
            </a:endParaRPr>
          </a:p>
        </p:txBody>
      </p:sp>
      <p:sp>
        <p:nvSpPr>
          <p:cNvPr id="409" name="Google Shape;409;p10"/>
          <p:cNvSpPr/>
          <p:nvPr/>
        </p:nvSpPr>
        <p:spPr>
          <a:xfrm>
            <a:off x="3131925" y="4390975"/>
            <a:ext cx="4542300" cy="2742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IA Tree Test Plan H0 &amp; H1</a:t>
            </a:r>
            <a:endParaRPr sz="650" b="0" i="0" u="none" strike="noStrike" cap="none">
              <a:solidFill>
                <a:srgbClr val="FDFFFD"/>
              </a:solidFill>
              <a:latin typeface="Source Sans Pro"/>
              <a:ea typeface="Source Sans Pro"/>
              <a:cs typeface="Source Sans Pro"/>
              <a:sym typeface="Source Sans Pro"/>
            </a:endParaRPr>
          </a:p>
        </p:txBody>
      </p:sp>
      <p:sp>
        <p:nvSpPr>
          <p:cNvPr id="410" name="Google Shape;410;p10"/>
          <p:cNvSpPr/>
          <p:nvPr/>
        </p:nvSpPr>
        <p:spPr>
          <a:xfrm>
            <a:off x="3642137" y="4028816"/>
            <a:ext cx="1457729" cy="27432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Research Activities  Plan (RAP)</a:t>
            </a:r>
            <a:endParaRPr sz="650" b="0" i="0" u="none" strike="noStrike" cap="none">
              <a:solidFill>
                <a:srgbClr val="000000"/>
              </a:solidFill>
              <a:latin typeface="Arial"/>
              <a:ea typeface="Arial"/>
              <a:cs typeface="Arial"/>
              <a:sym typeface="Arial"/>
            </a:endParaRPr>
          </a:p>
        </p:txBody>
      </p:sp>
      <p:sp>
        <p:nvSpPr>
          <p:cNvPr id="411" name="Google Shape;411;p10"/>
          <p:cNvSpPr/>
          <p:nvPr/>
        </p:nvSpPr>
        <p:spPr>
          <a:xfrm>
            <a:off x="3652707" y="3662888"/>
            <a:ext cx="949731" cy="2928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Experience Map</a:t>
            </a:r>
            <a:endParaRPr sz="650" b="0" i="0" u="none" strike="noStrike" cap="none">
              <a:solidFill>
                <a:srgbClr val="000000"/>
              </a:solidFill>
              <a:latin typeface="Arial"/>
              <a:ea typeface="Arial"/>
              <a:cs typeface="Arial"/>
              <a:sym typeface="Arial"/>
            </a:endParaRPr>
          </a:p>
        </p:txBody>
      </p:sp>
      <p:sp>
        <p:nvSpPr>
          <p:cNvPr id="412" name="Google Shape;412;p10"/>
          <p:cNvSpPr/>
          <p:nvPr/>
        </p:nvSpPr>
        <p:spPr>
          <a:xfrm>
            <a:off x="1645940" y="4765228"/>
            <a:ext cx="1951265" cy="283464"/>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chemeClr val="accent1"/>
                </a:solidFill>
                <a:latin typeface="Source Sans Pro"/>
                <a:ea typeface="Source Sans Pro"/>
                <a:cs typeface="Source Sans Pro"/>
                <a:sym typeface="Source Sans Pro"/>
              </a:rPr>
              <a:t>Tech Discovery</a:t>
            </a:r>
            <a:endParaRPr sz="650" b="0" i="0" u="none" strike="noStrike" cap="none">
              <a:solidFill>
                <a:schemeClr val="accent1"/>
              </a:solidFill>
              <a:latin typeface="Arial"/>
              <a:ea typeface="Arial"/>
              <a:cs typeface="Arial"/>
              <a:sym typeface="Arial"/>
            </a:endParaRPr>
          </a:p>
        </p:txBody>
      </p:sp>
      <p:sp>
        <p:nvSpPr>
          <p:cNvPr id="413" name="Google Shape;413;p10"/>
          <p:cNvSpPr/>
          <p:nvPr/>
        </p:nvSpPr>
        <p:spPr>
          <a:xfrm>
            <a:off x="9723178" y="4765175"/>
            <a:ext cx="1904924" cy="28350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chemeClr val="accent1"/>
                </a:solidFill>
                <a:latin typeface="Source Sans Pro"/>
                <a:ea typeface="Source Sans Pro"/>
                <a:cs typeface="Source Sans Pro"/>
                <a:sym typeface="Source Sans Pro"/>
              </a:rPr>
              <a:t>Tech Feasibility</a:t>
            </a:r>
            <a:endParaRPr sz="650" b="0" i="0" u="none" strike="noStrike" cap="none">
              <a:solidFill>
                <a:schemeClr val="accent1"/>
              </a:solidFill>
              <a:latin typeface="Arial"/>
              <a:ea typeface="Arial"/>
              <a:cs typeface="Arial"/>
              <a:sym typeface="Arial"/>
            </a:endParaRPr>
          </a:p>
        </p:txBody>
      </p:sp>
      <p:sp>
        <p:nvSpPr>
          <p:cNvPr id="414" name="Google Shape;414;p10"/>
          <p:cNvSpPr/>
          <p:nvPr/>
        </p:nvSpPr>
        <p:spPr>
          <a:xfrm>
            <a:off x="7440864" y="3306483"/>
            <a:ext cx="1714223" cy="255497"/>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Moderated IA treejack  Research</a:t>
            </a:r>
            <a:endParaRPr sz="650" b="0" i="0" u="none" strike="noStrike" cap="none">
              <a:solidFill>
                <a:srgbClr val="FDFFFD"/>
              </a:solidFill>
              <a:latin typeface="Source Sans Pro"/>
              <a:ea typeface="Source Sans Pro"/>
              <a:cs typeface="Source Sans Pro"/>
              <a:sym typeface="Source Sans Pro"/>
            </a:endParaRPr>
          </a:p>
        </p:txBody>
      </p:sp>
      <p:sp>
        <p:nvSpPr>
          <p:cNvPr id="415" name="Google Shape;415;p10"/>
          <p:cNvSpPr/>
          <p:nvPr/>
        </p:nvSpPr>
        <p:spPr>
          <a:xfrm>
            <a:off x="8713567" y="3671205"/>
            <a:ext cx="1428537" cy="27432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Prototyping</a:t>
            </a:r>
            <a:endParaRPr sz="650" b="0" i="0" u="none" strike="noStrike" cap="none">
              <a:solidFill>
                <a:srgbClr val="000000"/>
              </a:solidFill>
              <a:latin typeface="Arial"/>
              <a:ea typeface="Arial"/>
              <a:cs typeface="Arial"/>
              <a:sym typeface="Arial"/>
            </a:endParaRPr>
          </a:p>
        </p:txBody>
      </p:sp>
      <p:sp>
        <p:nvSpPr>
          <p:cNvPr id="416" name="Google Shape;416;p10"/>
          <p:cNvSpPr/>
          <p:nvPr/>
        </p:nvSpPr>
        <p:spPr>
          <a:xfrm>
            <a:off x="10179926" y="3657025"/>
            <a:ext cx="1433400" cy="2742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Potential Second Prototype Research</a:t>
            </a:r>
            <a:endParaRPr sz="650" b="0" i="0" u="none" strike="noStrike" cap="none">
              <a:solidFill>
                <a:srgbClr val="FDFFFD"/>
              </a:solidFill>
              <a:latin typeface="Source Sans Pro"/>
              <a:ea typeface="Source Sans Pro"/>
              <a:cs typeface="Source Sans Pro"/>
              <a:sym typeface="Source Sans Pro"/>
            </a:endParaRPr>
          </a:p>
        </p:txBody>
      </p:sp>
      <p:sp>
        <p:nvSpPr>
          <p:cNvPr id="417" name="Google Shape;417;p10"/>
          <p:cNvSpPr/>
          <p:nvPr/>
        </p:nvSpPr>
        <p:spPr>
          <a:xfrm>
            <a:off x="10134700" y="4013325"/>
            <a:ext cx="1150200" cy="2742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Final Recommended Prototype</a:t>
            </a:r>
            <a:endParaRPr sz="650" b="0" i="0" u="none" strike="noStrike" cap="none">
              <a:solidFill>
                <a:srgbClr val="000000"/>
              </a:solidFill>
              <a:latin typeface="Arial"/>
              <a:ea typeface="Arial"/>
              <a:cs typeface="Arial"/>
              <a:sym typeface="Arial"/>
            </a:endParaRPr>
          </a:p>
        </p:txBody>
      </p:sp>
      <p:sp>
        <p:nvSpPr>
          <p:cNvPr id="418" name="Google Shape;418;p10"/>
          <p:cNvSpPr/>
          <p:nvPr/>
        </p:nvSpPr>
        <p:spPr>
          <a:xfrm>
            <a:off x="10760161" y="4331926"/>
            <a:ext cx="195608" cy="19419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202120"/>
              </a:buClr>
              <a:buSzPts val="700"/>
              <a:buFont typeface="Calibri"/>
              <a:buNone/>
            </a:pPr>
            <a:endParaRPr sz="700" b="0" i="0" u="none" strike="noStrike" cap="none">
              <a:solidFill>
                <a:srgbClr val="303A46"/>
              </a:solidFill>
              <a:latin typeface="PT Serif"/>
              <a:ea typeface="PT Serif"/>
              <a:cs typeface="PT Serif"/>
              <a:sym typeface="PT Serif"/>
            </a:endParaRPr>
          </a:p>
        </p:txBody>
      </p:sp>
      <p:sp>
        <p:nvSpPr>
          <p:cNvPr id="419" name="Google Shape;419;p10"/>
          <p:cNvSpPr txBox="1"/>
          <p:nvPr/>
        </p:nvSpPr>
        <p:spPr>
          <a:xfrm>
            <a:off x="10765718" y="4518009"/>
            <a:ext cx="961200" cy="2000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650" b="0" i="0" u="none" strike="noStrike" cap="none">
                <a:solidFill>
                  <a:srgbClr val="202120"/>
                </a:solidFill>
                <a:latin typeface="Source Sans Pro SemiBold"/>
                <a:ea typeface="Source Sans Pro SemiBold"/>
                <a:cs typeface="Source Sans Pro SemiBold"/>
                <a:sym typeface="Source Sans Pro SemiBold"/>
              </a:rPr>
              <a:t>Final IA Recommendations delivered</a:t>
            </a:r>
            <a:endParaRPr sz="650" b="0" i="0" u="none" strike="noStrike" cap="none">
              <a:solidFill>
                <a:srgbClr val="202120"/>
              </a:solidFill>
              <a:latin typeface="Source Sans Pro SemiBold"/>
              <a:ea typeface="Source Sans Pro SemiBold"/>
              <a:cs typeface="Source Sans Pro SemiBold"/>
              <a:sym typeface="Source Sans Pro SemiBold"/>
            </a:endParaRPr>
          </a:p>
        </p:txBody>
      </p:sp>
      <p:sp>
        <p:nvSpPr>
          <p:cNvPr id="420" name="Google Shape;420;p10"/>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07-12 Sprint 6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cxnSp>
        <p:nvCxnSpPr>
          <p:cNvPr id="426" name="Google Shape;426;p70"/>
          <p:cNvCxnSpPr/>
          <p:nvPr/>
        </p:nvCxnSpPr>
        <p:spPr>
          <a:xfrm rot="10800000">
            <a:off x="8694795" y="22551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427" name="Google Shape;427;p70"/>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428" name="Google Shape;428;p70"/>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8</a:t>
            </a:fld>
            <a:endParaRPr sz="1200" b="0" i="0" u="none" strike="noStrike" cap="none">
              <a:solidFill>
                <a:srgbClr val="8A8A8A"/>
              </a:solidFill>
              <a:latin typeface="Source Sans Pro"/>
              <a:ea typeface="Source Sans Pro"/>
              <a:cs typeface="Source Sans Pro"/>
              <a:sym typeface="Source Sans Pro"/>
            </a:endParaRPr>
          </a:p>
        </p:txBody>
      </p:sp>
      <p:sp>
        <p:nvSpPr>
          <p:cNvPr id="429" name="Google Shape;429;p70"/>
          <p:cNvSpPr txBox="1"/>
          <p:nvPr/>
        </p:nvSpPr>
        <p:spPr>
          <a:xfrm>
            <a:off x="406690" y="711050"/>
            <a:ext cx="10993180" cy="100871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Analysis and synthesis of IA treejack test </a:t>
            </a:r>
            <a:endParaRPr sz="2800" b="0" i="0" u="none" strike="noStrike" cap="none">
              <a:solidFill>
                <a:schemeClr val="dk1"/>
              </a:solidFill>
              <a:latin typeface="PT Serif"/>
              <a:ea typeface="PT Serif"/>
              <a:cs typeface="PT Serif"/>
              <a:sym typeface="PT Serif"/>
            </a:endParaRPr>
          </a:p>
        </p:txBody>
      </p:sp>
      <p:sp>
        <p:nvSpPr>
          <p:cNvPr id="430" name="Google Shape;430;p70"/>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A</a:t>
            </a:r>
            <a:endParaRPr sz="1400" b="0" i="0" u="none" strike="noStrike" cap="none">
              <a:solidFill>
                <a:srgbClr val="000000"/>
              </a:solidFill>
              <a:latin typeface="Arial"/>
              <a:ea typeface="Arial"/>
              <a:cs typeface="Arial"/>
              <a:sym typeface="Arial"/>
            </a:endParaRPr>
          </a:p>
        </p:txBody>
      </p:sp>
      <p:sp>
        <p:nvSpPr>
          <p:cNvPr id="431" name="Google Shape;431;p70"/>
          <p:cNvSpPr txBox="1"/>
          <p:nvPr/>
        </p:nvSpPr>
        <p:spPr>
          <a:xfrm>
            <a:off x="8917360" y="6408650"/>
            <a:ext cx="2723465"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HH</a:t>
            </a:r>
            <a:endParaRPr sz="1400" b="0" i="0" u="none" strike="noStrike" cap="none">
              <a:solidFill>
                <a:srgbClr val="000000"/>
              </a:solidFill>
              <a:latin typeface="Arial"/>
              <a:ea typeface="Arial"/>
              <a:cs typeface="Arial"/>
              <a:sym typeface="Arial"/>
            </a:endParaRPr>
          </a:p>
        </p:txBody>
      </p:sp>
      <p:sp>
        <p:nvSpPr>
          <p:cNvPr id="432" name="Google Shape;432;p70"/>
          <p:cNvSpPr txBox="1"/>
          <p:nvPr/>
        </p:nvSpPr>
        <p:spPr>
          <a:xfrm>
            <a:off x="419100" y="1773925"/>
            <a:ext cx="5205600" cy="369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PT Serif"/>
                <a:ea typeface="PT Serif"/>
                <a:cs typeface="PT Serif"/>
                <a:sym typeface="PT Serif"/>
                <a:hlinkClick r:id="rId3"/>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Continue to monitor IA treejack test</a:t>
            </a:r>
            <a:endParaRPr sz="1200" b="0" i="0" u="none" strike="noStrike" cap="none">
              <a:solidFill>
                <a:srgbClr val="8F8F8F"/>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sng" strike="noStrike" cap="none">
                <a:solidFill>
                  <a:schemeClr val="hlink"/>
                </a:solidFill>
                <a:latin typeface="PT Serif"/>
                <a:ea typeface="PT Serif"/>
                <a:cs typeface="PT Serif"/>
                <a:sym typeface="PT Serif"/>
                <a:hlinkClick r:id="rId4"/>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Conduct deeper research analysis and synthesis of IA test #1</a:t>
            </a:r>
            <a:endParaRPr sz="1200" b="0" i="0" u="none" strike="noStrike" cap="none">
              <a:solidFill>
                <a:srgbClr val="000000"/>
              </a:solidFill>
              <a:latin typeface="Arial"/>
              <a:ea typeface="Arial"/>
              <a:cs typeface="Arial"/>
              <a:sym typeface="Arial"/>
            </a:endParaRPr>
          </a:p>
        </p:txBody>
      </p:sp>
      <p:sp>
        <p:nvSpPr>
          <p:cNvPr id="433" name="Google Shape;433;p70"/>
          <p:cNvSpPr txBox="1"/>
          <p:nvPr/>
        </p:nvSpPr>
        <p:spPr>
          <a:xfrm>
            <a:off x="8425546" y="6109251"/>
            <a:ext cx="3445011" cy="276959"/>
          </a:xfrm>
          <a:prstGeom prst="rect">
            <a:avLst/>
          </a:prstGeom>
          <a:noFill/>
          <a:ln>
            <a:noFill/>
          </a:ln>
        </p:spPr>
        <p:txBody>
          <a:bodyPr spcFirstLastPara="1" wrap="square" lIns="91425" tIns="45700" rIns="91425" bIns="45700" anchor="t" anchorCtr="0">
            <a:spAutoFit/>
          </a:bodyPr>
          <a:lstStyle/>
          <a:p>
            <a:pPr marL="0" marR="0" lvl="1" indent="0" algn="r"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Source Sans Pro"/>
                <a:ea typeface="Source Sans Pro"/>
                <a:cs typeface="Source Sans Pro"/>
                <a:sym typeface="Source Sans Pro"/>
                <a:hlinkClick r:id="rId5"/>
              </a:rPr>
              <a:t>Research synthesis</a:t>
            </a:r>
            <a:r>
              <a:rPr lang="en-US" sz="1200" b="0" i="0" strike="noStrike" cap="none">
                <a:latin typeface="Source Sans Pro"/>
                <a:ea typeface="Source Sans Pro"/>
                <a:cs typeface="Source Sans Pro"/>
                <a:sym typeface="Source Sans Pro"/>
              </a:rPr>
              <a:t> </a:t>
            </a:r>
            <a:endParaRPr sz="1200" b="0" i="0" u="none" strike="noStrike" cap="none">
              <a:solidFill>
                <a:srgbClr val="000000"/>
              </a:solidFill>
              <a:latin typeface="Source Sans Pro"/>
              <a:ea typeface="Source Sans Pro"/>
              <a:cs typeface="Source Sans Pro"/>
              <a:sym typeface="Source Sans Pro"/>
            </a:endParaRPr>
          </a:p>
        </p:txBody>
      </p:sp>
      <p:sp>
        <p:nvSpPr>
          <p:cNvPr id="434" name="Google Shape;434;p70"/>
          <p:cNvSpPr txBox="1"/>
          <p:nvPr/>
        </p:nvSpPr>
        <p:spPr>
          <a:xfrm>
            <a:off x="185925" y="2832375"/>
            <a:ext cx="5631600" cy="3252000"/>
          </a:xfrm>
          <a:prstGeom prst="rect">
            <a:avLst/>
          </a:prstGeom>
          <a:noFill/>
          <a:ln>
            <a:noFill/>
          </a:ln>
        </p:spPr>
        <p:txBody>
          <a:bodyPr spcFirstLastPara="1" wrap="square" lIns="91425" tIns="45700" rIns="91425" bIns="45700" anchor="t" anchorCtr="0">
            <a:normAutofit/>
          </a:bodyPr>
          <a:lstStyle/>
          <a:p>
            <a:pPr marL="139700" marR="0" lvl="0" indent="0" algn="l" rtl="0">
              <a:lnSpc>
                <a:spcPct val="115000"/>
              </a:lnSpc>
              <a:spcBef>
                <a:spcPts val="1000"/>
              </a:spcBef>
              <a:spcAft>
                <a:spcPts val="0"/>
              </a:spcAft>
              <a:buClr>
                <a:schemeClr val="accent2"/>
              </a:buClr>
              <a:buSzPts val="1400"/>
              <a:buFont typeface="Noto Sans Symbols"/>
              <a:buNone/>
            </a:pPr>
            <a:r>
              <a:rPr lang="en-US" sz="1400" b="1" i="0" u="none" strike="noStrike" cap="none">
                <a:solidFill>
                  <a:schemeClr val="dk2"/>
                </a:solidFill>
                <a:latin typeface="PT Serif"/>
                <a:ea typeface="PT Serif"/>
                <a:cs typeface="PT Serif"/>
                <a:sym typeface="PT Serif"/>
              </a:rPr>
              <a:t>Key findings</a:t>
            </a:r>
            <a:endParaRPr sz="1400" b="1" i="0" u="none" strike="noStrike" cap="none">
              <a:solidFill>
                <a:srgbClr val="000000"/>
              </a:solidFill>
              <a:latin typeface="PT Serif"/>
              <a:ea typeface="PT Serif"/>
              <a:cs typeface="PT Serif"/>
              <a:sym typeface="PT Serif"/>
            </a:endParaRPr>
          </a:p>
          <a:p>
            <a:pPr marL="914400" marR="0" lvl="1" indent="-317500" algn="l" rtl="0">
              <a:lnSpc>
                <a:spcPct val="115000"/>
              </a:lnSpc>
              <a:spcBef>
                <a:spcPts val="0"/>
              </a:spcBef>
              <a:spcAft>
                <a:spcPts val="0"/>
              </a:spcAft>
              <a:buClr>
                <a:srgbClr val="595959"/>
              </a:buClr>
              <a:buSzPts val="1400"/>
              <a:buFont typeface="PT Serif"/>
              <a:buChar char="▪"/>
            </a:pPr>
            <a:r>
              <a:rPr lang="en-US" sz="1400" b="0" i="0" u="none" strike="noStrike" cap="none">
                <a:solidFill>
                  <a:srgbClr val="595959"/>
                </a:solidFill>
                <a:latin typeface="PT Serif"/>
                <a:ea typeface="PT Serif"/>
                <a:cs typeface="PT Serif"/>
                <a:sym typeface="PT Serif"/>
              </a:rPr>
              <a:t>Hypothesis 0 performed best on “manage tasks.”</a:t>
            </a:r>
            <a:endParaRPr sz="1400" b="0" i="0" u="none" strike="noStrike" cap="none">
              <a:solidFill>
                <a:schemeClr val="dk2"/>
              </a:solidFill>
              <a:latin typeface="PT Serif"/>
              <a:ea typeface="PT Serif"/>
              <a:cs typeface="PT Serif"/>
              <a:sym typeface="PT Serif"/>
            </a:endParaRPr>
          </a:p>
          <a:p>
            <a:pPr marL="914400" marR="0" lvl="1" indent="-317500" algn="l" rtl="0">
              <a:lnSpc>
                <a:spcPct val="115000"/>
              </a:lnSpc>
              <a:spcBef>
                <a:spcPts val="1000"/>
              </a:spcBef>
              <a:spcAft>
                <a:spcPts val="0"/>
              </a:spcAft>
              <a:buClr>
                <a:srgbClr val="595959"/>
              </a:buClr>
              <a:buSzPts val="1400"/>
              <a:buFont typeface="PT Serif"/>
              <a:buChar char="▪"/>
            </a:pPr>
            <a:r>
              <a:rPr lang="en-US" sz="1400" b="0" i="0" u="none" strike="noStrike" cap="none">
                <a:solidFill>
                  <a:srgbClr val="595959"/>
                </a:solidFill>
                <a:latin typeface="PT Serif"/>
                <a:ea typeface="PT Serif"/>
                <a:cs typeface="PT Serif"/>
                <a:sym typeface="PT Serif"/>
              </a:rPr>
              <a:t>For “get” tasks, there wasn’t a clear hypothesis that outperformed the other. </a:t>
            </a:r>
            <a:endParaRPr sz="1400" b="0" i="0" u="none" strike="noStrike" cap="none">
              <a:solidFill>
                <a:srgbClr val="595959"/>
              </a:solidFill>
              <a:latin typeface="PT Serif"/>
              <a:ea typeface="PT Serif"/>
              <a:cs typeface="PT Serif"/>
              <a:sym typeface="PT Serif"/>
            </a:endParaRPr>
          </a:p>
          <a:p>
            <a:pPr marL="914400" marR="0" lvl="1" indent="-317500" algn="l" rtl="0">
              <a:lnSpc>
                <a:spcPct val="115000"/>
              </a:lnSpc>
              <a:spcBef>
                <a:spcPts val="1000"/>
              </a:spcBef>
              <a:spcAft>
                <a:spcPts val="0"/>
              </a:spcAft>
              <a:buClr>
                <a:srgbClr val="595959"/>
              </a:buClr>
              <a:buSzPts val="1400"/>
              <a:buFont typeface="PT Serif"/>
              <a:buChar char="▪"/>
            </a:pPr>
            <a:r>
              <a:rPr lang="en-US" sz="1400" b="0" i="0" u="none" strike="noStrike" cap="none">
                <a:solidFill>
                  <a:srgbClr val="595959"/>
                </a:solidFill>
                <a:latin typeface="PT Serif"/>
                <a:ea typeface="PT Serif"/>
                <a:cs typeface="PT Serif"/>
                <a:sym typeface="PT Serif"/>
              </a:rPr>
              <a:t>Hypothesis 0 had the most direct success with both Veterans and caregivers.</a:t>
            </a:r>
            <a:endParaRPr sz="1400" b="0" i="0" u="none" strike="noStrike" cap="none">
              <a:solidFill>
                <a:srgbClr val="595959"/>
              </a:solidFill>
              <a:latin typeface="PT Serif"/>
              <a:ea typeface="PT Serif"/>
              <a:cs typeface="PT Serif"/>
              <a:sym typeface="PT Serif"/>
            </a:endParaRPr>
          </a:p>
          <a:p>
            <a:pPr marL="914400" marR="0" lvl="1" indent="-317500" algn="l" rtl="0">
              <a:lnSpc>
                <a:spcPct val="115000"/>
              </a:lnSpc>
              <a:spcBef>
                <a:spcPts val="1000"/>
              </a:spcBef>
              <a:spcAft>
                <a:spcPts val="0"/>
              </a:spcAft>
              <a:buClr>
                <a:srgbClr val="595959"/>
              </a:buClr>
              <a:buSzPts val="1400"/>
              <a:buFont typeface="PT Serif"/>
              <a:buChar char="▪"/>
            </a:pPr>
            <a:r>
              <a:rPr lang="en-US" sz="1400" b="0" i="0" u="none" strike="noStrike" cap="none">
                <a:solidFill>
                  <a:srgbClr val="595959"/>
                </a:solidFill>
                <a:latin typeface="PT Serif"/>
                <a:ea typeface="PT Serif"/>
                <a:cs typeface="PT Serif"/>
                <a:sym typeface="PT Serif"/>
              </a:rPr>
              <a:t>Hypothesis 1 tends to perform poorly except with caregiver cohorts</a:t>
            </a:r>
            <a:endParaRPr sz="1400" b="0" i="0" u="none" strike="noStrike" cap="none">
              <a:solidFill>
                <a:srgbClr val="595959"/>
              </a:solidFill>
              <a:latin typeface="PT Serif"/>
              <a:ea typeface="PT Serif"/>
              <a:cs typeface="PT Serif"/>
              <a:sym typeface="PT Serif"/>
            </a:endParaRPr>
          </a:p>
          <a:p>
            <a:pPr marL="914400" marR="0" lvl="1" indent="-317500" algn="l" rtl="0">
              <a:lnSpc>
                <a:spcPct val="115000"/>
              </a:lnSpc>
              <a:spcBef>
                <a:spcPts val="1000"/>
              </a:spcBef>
              <a:spcAft>
                <a:spcPts val="1000"/>
              </a:spcAft>
              <a:buClr>
                <a:srgbClr val="595959"/>
              </a:buClr>
              <a:buSzPts val="1400"/>
              <a:buFont typeface="PT Serif"/>
              <a:buChar char="▪"/>
            </a:pPr>
            <a:r>
              <a:rPr lang="en-US" sz="1400" b="0" i="0" u="none" strike="noStrike" cap="none">
                <a:solidFill>
                  <a:srgbClr val="595959"/>
                </a:solidFill>
                <a:latin typeface="PT Serif"/>
                <a:ea typeface="PT Serif"/>
                <a:cs typeface="PT Serif"/>
                <a:sym typeface="PT Serif"/>
              </a:rPr>
              <a:t>Hypothesis 0 performs poorly on “get” tasks likely because of labeling within the tree</a:t>
            </a:r>
            <a:endParaRPr sz="1400" b="0" i="0" u="none" strike="noStrike" cap="none">
              <a:solidFill>
                <a:srgbClr val="000000"/>
              </a:solidFill>
              <a:latin typeface="PT Serif"/>
              <a:ea typeface="PT Serif"/>
              <a:cs typeface="PT Serif"/>
              <a:sym typeface="PT Serif"/>
            </a:endParaRPr>
          </a:p>
        </p:txBody>
      </p:sp>
      <p:sp>
        <p:nvSpPr>
          <p:cNvPr id="435" name="Google Shape;435;p70"/>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07-12 Sprint 6 Demo</a:t>
            </a:r>
            <a:endParaRPr sz="1800" b="0" i="0" u="none" strike="noStrike" cap="none">
              <a:solidFill>
                <a:srgbClr val="747C74"/>
              </a:solidFill>
              <a:latin typeface="Calibri"/>
              <a:ea typeface="Calibri"/>
              <a:cs typeface="Calibri"/>
              <a:sym typeface="Calibri"/>
            </a:endParaRPr>
          </a:p>
        </p:txBody>
      </p:sp>
      <p:pic>
        <p:nvPicPr>
          <p:cNvPr id="436" name="Google Shape;436;p70" descr="Screen Shot 2022-07-11 at 5.21.03 PM.png"/>
          <p:cNvPicPr preferRelativeResize="0"/>
          <p:nvPr/>
        </p:nvPicPr>
        <p:blipFill rotWithShape="1">
          <a:blip r:embed="rId6">
            <a:alphaModFix/>
          </a:blip>
          <a:srcRect/>
          <a:stretch/>
        </p:blipFill>
        <p:spPr>
          <a:xfrm>
            <a:off x="5744700" y="1496574"/>
            <a:ext cx="4106100" cy="3438924"/>
          </a:xfrm>
          <a:prstGeom prst="rect">
            <a:avLst/>
          </a:prstGeom>
          <a:noFill/>
          <a:ln w="9525" cap="flat" cmpd="sng">
            <a:solidFill>
              <a:schemeClr val="dk2"/>
            </a:solidFill>
            <a:prstDash val="solid"/>
            <a:round/>
            <a:headEnd type="none" w="sm" len="sm"/>
            <a:tailEnd type="none" w="sm" len="sm"/>
          </a:ln>
        </p:spPr>
      </p:pic>
      <p:pic>
        <p:nvPicPr>
          <p:cNvPr id="437" name="Google Shape;437;p70" descr="Screen Shot 2022-07-11 at 5.20.42 PM.png"/>
          <p:cNvPicPr preferRelativeResize="0"/>
          <p:nvPr/>
        </p:nvPicPr>
        <p:blipFill rotWithShape="1">
          <a:blip r:embed="rId7">
            <a:alphaModFix/>
          </a:blip>
          <a:srcRect/>
          <a:stretch/>
        </p:blipFill>
        <p:spPr>
          <a:xfrm>
            <a:off x="7981391" y="2393813"/>
            <a:ext cx="3816452" cy="318507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cxnSp>
        <p:nvCxnSpPr>
          <p:cNvPr id="443" name="Google Shape;443;p2"/>
          <p:cNvCxnSpPr/>
          <p:nvPr/>
        </p:nvCxnSpPr>
        <p:spPr>
          <a:xfrm rot="10800000">
            <a:off x="8694795" y="22551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444" name="Google Shape;444;p2"/>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445" name="Google Shape;445;p2"/>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9</a:t>
            </a:fld>
            <a:endParaRPr sz="1200" b="0" i="0" u="none" strike="noStrike" cap="none">
              <a:solidFill>
                <a:srgbClr val="8A8A8A"/>
              </a:solidFill>
              <a:latin typeface="Source Sans Pro"/>
              <a:ea typeface="Source Sans Pro"/>
              <a:cs typeface="Source Sans Pro"/>
              <a:sym typeface="Source Sans Pro"/>
            </a:endParaRPr>
          </a:p>
        </p:txBody>
      </p:sp>
      <p:sp>
        <p:nvSpPr>
          <p:cNvPr id="446" name="Google Shape;446;p2"/>
          <p:cNvSpPr txBox="1"/>
          <p:nvPr/>
        </p:nvSpPr>
        <p:spPr>
          <a:xfrm>
            <a:off x="410415" y="623713"/>
            <a:ext cx="10993200" cy="1008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Research phase 2: Moderated research of tree test</a:t>
            </a:r>
            <a:endParaRPr sz="2800" b="0" i="0" u="none" strike="noStrike" cap="none">
              <a:solidFill>
                <a:schemeClr val="dk1"/>
              </a:solidFill>
              <a:latin typeface="PT Serif"/>
              <a:ea typeface="PT Serif"/>
              <a:cs typeface="PT Serif"/>
              <a:sym typeface="PT Serif"/>
            </a:endParaRPr>
          </a:p>
        </p:txBody>
      </p:sp>
      <p:sp>
        <p:nvSpPr>
          <p:cNvPr id="447" name="Google Shape;447;p2"/>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B</a:t>
            </a:r>
            <a:endParaRPr sz="1400" b="0" i="0" u="none" strike="noStrike" cap="none">
              <a:solidFill>
                <a:srgbClr val="000000"/>
              </a:solidFill>
              <a:latin typeface="Arial"/>
              <a:ea typeface="Arial"/>
              <a:cs typeface="Arial"/>
              <a:sym typeface="Arial"/>
            </a:endParaRPr>
          </a:p>
        </p:txBody>
      </p:sp>
      <p:sp>
        <p:nvSpPr>
          <p:cNvPr id="448" name="Google Shape;448;p2"/>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HH</a:t>
            </a:r>
            <a:endParaRPr sz="1400" b="0" i="0" u="none" strike="noStrike" cap="none">
              <a:solidFill>
                <a:srgbClr val="000000"/>
              </a:solidFill>
              <a:latin typeface="Arial"/>
              <a:ea typeface="Arial"/>
              <a:cs typeface="Arial"/>
              <a:sym typeface="Arial"/>
            </a:endParaRPr>
          </a:p>
        </p:txBody>
      </p:sp>
      <p:sp>
        <p:nvSpPr>
          <p:cNvPr id="449" name="Google Shape;449;p2"/>
          <p:cNvSpPr txBox="1"/>
          <p:nvPr/>
        </p:nvSpPr>
        <p:spPr>
          <a:xfrm>
            <a:off x="419100" y="1773936"/>
            <a:ext cx="4414200" cy="581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PT Serif"/>
                <a:ea typeface="PT Serif"/>
                <a:cs typeface="PT Serif"/>
                <a:sym typeface="PT Serif"/>
                <a:hlinkClick r:id="rId3"/>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Draft research plan #2 - moderated testing of IA tree</a:t>
            </a:r>
            <a:endParaRPr sz="1200" b="0" i="0" u="none" strike="noStrike" cap="none">
              <a:solidFill>
                <a:srgbClr val="8F8F8F"/>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sng" strike="noStrike" cap="none">
                <a:solidFill>
                  <a:schemeClr val="hlink"/>
                </a:solidFill>
                <a:latin typeface="PT Serif"/>
                <a:ea typeface="PT Serif"/>
                <a:cs typeface="PT Serif"/>
                <a:sym typeface="PT Serif"/>
                <a:hlinkClick r:id="rId4"/>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Draft conversation guide for research plan #2</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450" name="Google Shape;450;p2"/>
          <p:cNvSpPr txBox="1"/>
          <p:nvPr/>
        </p:nvSpPr>
        <p:spPr>
          <a:xfrm>
            <a:off x="8425546" y="6109251"/>
            <a:ext cx="3445011" cy="276959"/>
          </a:xfrm>
          <a:prstGeom prst="rect">
            <a:avLst/>
          </a:prstGeom>
          <a:noFill/>
          <a:ln>
            <a:noFill/>
          </a:ln>
        </p:spPr>
        <p:txBody>
          <a:bodyPr spcFirstLastPara="1" wrap="square" lIns="91425" tIns="45700" rIns="91425" bIns="45700" anchor="t" anchorCtr="0">
            <a:spAutoFit/>
          </a:bodyPr>
          <a:lstStyle/>
          <a:p>
            <a:pPr marL="0" marR="0" lvl="1" indent="0" algn="r"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Source Sans Pro"/>
                <a:ea typeface="Source Sans Pro"/>
                <a:cs typeface="Source Sans Pro"/>
                <a:sym typeface="Source Sans Pro"/>
                <a:hlinkClick r:id="rId5"/>
              </a:rPr>
              <a:t>Draft - Research plan</a:t>
            </a:r>
            <a:r>
              <a:rPr lang="en-US" sz="1200" b="0" i="0" u="none" strike="noStrike" cap="none">
                <a:solidFill>
                  <a:srgbClr val="000000"/>
                </a:solidFill>
                <a:latin typeface="Source Sans Pro"/>
                <a:ea typeface="Source Sans Pro"/>
                <a:cs typeface="Source Sans Pro"/>
                <a:sym typeface="Source Sans Pro"/>
              </a:rPr>
              <a:t> &amp; </a:t>
            </a:r>
            <a:r>
              <a:rPr lang="en-US" sz="1200" b="0" i="0" u="sng" strike="noStrike" cap="none">
                <a:solidFill>
                  <a:schemeClr val="hlink"/>
                </a:solidFill>
                <a:latin typeface="Source Sans Pro"/>
                <a:ea typeface="Source Sans Pro"/>
                <a:cs typeface="Source Sans Pro"/>
                <a:sym typeface="Source Sans Pro"/>
                <a:hlinkClick r:id="rId6"/>
              </a:rPr>
              <a:t>conversation guide</a:t>
            </a:r>
            <a:r>
              <a:rPr lang="en-US" sz="1200" b="0" i="0" u="none" strike="noStrike" cap="none">
                <a:solidFill>
                  <a:srgbClr val="000000"/>
                </a:solidFill>
                <a:latin typeface="Source Sans Pro"/>
                <a:ea typeface="Source Sans Pro"/>
                <a:cs typeface="Source Sans Pro"/>
                <a:sym typeface="Source Sans Pro"/>
              </a:rPr>
              <a:t> </a:t>
            </a:r>
            <a:endParaRPr sz="1200" b="0" i="0" u="none" strike="noStrike" cap="none">
              <a:solidFill>
                <a:srgbClr val="000000"/>
              </a:solidFill>
              <a:latin typeface="Source Sans Pro"/>
              <a:ea typeface="Source Sans Pro"/>
              <a:cs typeface="Source Sans Pro"/>
              <a:sym typeface="Source Sans Pro"/>
            </a:endParaRPr>
          </a:p>
        </p:txBody>
      </p:sp>
      <p:sp>
        <p:nvSpPr>
          <p:cNvPr id="451" name="Google Shape;451;p2"/>
          <p:cNvSpPr txBox="1"/>
          <p:nvPr/>
        </p:nvSpPr>
        <p:spPr>
          <a:xfrm>
            <a:off x="185931" y="2832385"/>
            <a:ext cx="4312968" cy="3251874"/>
          </a:xfrm>
          <a:prstGeom prst="rect">
            <a:avLst/>
          </a:prstGeom>
          <a:noFill/>
          <a:ln>
            <a:noFill/>
          </a:ln>
        </p:spPr>
        <p:txBody>
          <a:bodyPr spcFirstLastPara="1" wrap="square" lIns="91425" tIns="45700" rIns="91425" bIns="45700" anchor="t" anchorCtr="0">
            <a:normAutofit/>
          </a:bodyPr>
          <a:lstStyle/>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Research Phase 2</a:t>
            </a:r>
            <a:endParaRPr sz="1400" b="0" i="0" u="none" strike="noStrike" cap="none">
              <a:solidFill>
                <a:srgbClr val="000000"/>
              </a:solidFill>
              <a:latin typeface="Arial"/>
              <a:ea typeface="Arial"/>
              <a:cs typeface="Arial"/>
              <a:sym typeface="Arial"/>
            </a:endParaRPr>
          </a:p>
          <a:p>
            <a:pPr marL="914400" marR="0" lvl="1" indent="-308610" algn="l" rtl="0">
              <a:lnSpc>
                <a:spcPct val="115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Moderated tree test with 3 cohorts of 5–8 participants with Veterans health care, Veterans without health care, and caregivers/families</a:t>
            </a:r>
            <a:endParaRPr sz="1400" b="0" i="0" u="none" strike="noStrike" cap="none">
              <a:solidFill>
                <a:srgbClr val="000000"/>
              </a:solidFill>
              <a:latin typeface="Arial"/>
              <a:ea typeface="Arial"/>
              <a:cs typeface="Arial"/>
              <a:sym typeface="Arial"/>
            </a:endParaRPr>
          </a:p>
        </p:txBody>
      </p:sp>
      <p:sp>
        <p:nvSpPr>
          <p:cNvPr id="452" name="Google Shape;452;p2"/>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07-12 Sprint 6 Demo</a:t>
            </a:r>
            <a:endParaRPr sz="1800" b="0" i="0" u="none" strike="noStrike" cap="none">
              <a:solidFill>
                <a:srgbClr val="747C74"/>
              </a:solidFill>
              <a:latin typeface="Calibri"/>
              <a:ea typeface="Calibri"/>
              <a:cs typeface="Calibri"/>
              <a:sym typeface="Calibri"/>
            </a:endParaRPr>
          </a:p>
        </p:txBody>
      </p:sp>
      <p:pic>
        <p:nvPicPr>
          <p:cNvPr id="453" name="Google Shape;453;p2" descr="Screen Shot 2022-07-12 at 9.48.57 AM.png"/>
          <p:cNvPicPr preferRelativeResize="0"/>
          <p:nvPr/>
        </p:nvPicPr>
        <p:blipFill rotWithShape="1">
          <a:blip r:embed="rId7">
            <a:alphaModFix/>
          </a:blip>
          <a:srcRect/>
          <a:stretch/>
        </p:blipFill>
        <p:spPr>
          <a:xfrm>
            <a:off x="7078575" y="1581367"/>
            <a:ext cx="4617196" cy="4084684"/>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1_Office Theme">
  <a:themeElements>
    <a:clrScheme name="VA Custom 1">
      <a:dk1>
        <a:srgbClr val="202120"/>
      </a:dk1>
      <a:lt1>
        <a:srgbClr val="FDFFFD"/>
      </a:lt1>
      <a:dk2>
        <a:srgbClr val="303A46"/>
      </a:dk2>
      <a:lt2>
        <a:srgbClr val="F0F1F0"/>
      </a:lt2>
      <a:accent1>
        <a:srgbClr val="022D50"/>
      </a:accent1>
      <a:accent2>
        <a:srgbClr val="0071BF"/>
      </a:accent2>
      <a:accent3>
        <a:srgbClr val="FEB600"/>
      </a:accent3>
      <a:accent4>
        <a:srgbClr val="522597"/>
      </a:accent4>
      <a:accent5>
        <a:srgbClr val="00C0E2"/>
      </a:accent5>
      <a:accent6>
        <a:srgbClr val="DAE4F0"/>
      </a:accent6>
      <a:hlink>
        <a:srgbClr val="0071C0"/>
      </a:hlink>
      <a:folHlink>
        <a:srgbClr val="003D7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3373</Words>
  <Application>Microsoft Office PowerPoint</Application>
  <PresentationFormat>Widescreen</PresentationFormat>
  <Paragraphs>933</Paragraphs>
  <Slides>32</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Source Sans Pro SemiBold</vt:lpstr>
      <vt:lpstr>PT Serif</vt:lpstr>
      <vt:lpstr>Calibri</vt:lpstr>
      <vt:lpstr>Source Sans Pro</vt:lpstr>
      <vt:lpstr>Noto Sans Symbols</vt:lpstr>
      <vt:lpstr>1_Office Theme</vt:lpstr>
      <vt:lpstr>Sprint 6 Demo</vt:lpstr>
      <vt:lpstr>Get to know the team</vt:lpstr>
      <vt:lpstr>At the end of each sprint on Tuesdays, the team will run sprint reviews to showcase the sprint’s work for approval. The purpose of this meeting is:</vt:lpstr>
      <vt:lpstr>CEDAR TO1 Overview</vt:lpstr>
      <vt:lpstr>Agenda</vt:lpstr>
      <vt:lpstr>Health Hub</vt:lpstr>
      <vt:lpstr>Health Hub Workplan v6</vt:lpstr>
      <vt:lpstr>PowerPoint Presentation</vt:lpstr>
      <vt:lpstr>PowerPoint Presentation</vt:lpstr>
      <vt:lpstr>1095-B Status Update</vt:lpstr>
      <vt:lpstr>1095-B Workplan v7</vt:lpstr>
      <vt:lpstr>PowerPoint Presentation</vt:lpstr>
      <vt:lpstr>PowerPoint Presentation</vt:lpstr>
      <vt:lpstr>PowerPoint Presentation</vt:lpstr>
      <vt:lpstr>Blockers for 1095-B launch</vt:lpstr>
      <vt:lpstr>1095-B Remaining actions, with external dependencies</vt:lpstr>
      <vt:lpstr>Sprint Deliverables</vt:lpstr>
      <vt:lpstr>Sprint 6 Deliverables – Health Hub </vt:lpstr>
      <vt:lpstr>Sprint 6 Deliverables – 1095-B</vt:lpstr>
      <vt:lpstr>Sprint 6 Deliverables – 1095-B </vt:lpstr>
      <vt:lpstr>Preview of Sprint 7</vt:lpstr>
      <vt:lpstr>PowerPoint Presentation</vt:lpstr>
      <vt:lpstr>Appendix</vt:lpstr>
      <vt:lpstr>Project risks and mitigation strategies (1 of 2)</vt:lpstr>
      <vt:lpstr>Project risks and mitigation strategies (2 of 2)</vt:lpstr>
      <vt:lpstr>PowerPoint Presentation</vt:lpstr>
      <vt:lpstr>PowerPoint Presentation</vt:lpstr>
      <vt:lpstr>PowerPoint Presentation</vt:lpstr>
      <vt:lpstr>PowerPoint Presentation</vt:lpstr>
      <vt:lpstr>PowerPoint Presentation</vt:lpstr>
      <vt:lpstr>Sprint __ Deliverables – __ </vt:lpstr>
      <vt:lpstr>Sprint 1 will run April 20 to May 3rd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Sprint 6 Demo</dc:title>
  <dc:creator>Jordan White</dc:creator>
  <cp:lastModifiedBy>Tami Corson</cp:lastModifiedBy>
  <cp:revision>1</cp:revision>
  <dcterms:created xsi:type="dcterms:W3CDTF">2022-02-09T22:10:49Z</dcterms:created>
  <dcterms:modified xsi:type="dcterms:W3CDTF">2022-07-12T19:50:47Z</dcterms:modified>
</cp:coreProperties>
</file>